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1"/>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54" r:id="rId26"/>
    <p:sldId id="314" r:id="rId27"/>
    <p:sldId id="355" r:id="rId28"/>
    <p:sldId id="358" r:id="rId29"/>
    <p:sldId id="356" r:id="rId30"/>
    <p:sldId id="357" r:id="rId31"/>
    <p:sldId id="316" r:id="rId32"/>
    <p:sldId id="321" r:id="rId33"/>
    <p:sldId id="322" r:id="rId34"/>
    <p:sldId id="333" r:id="rId35"/>
    <p:sldId id="352" r:id="rId36"/>
    <p:sldId id="323" r:id="rId37"/>
    <p:sldId id="317" r:id="rId38"/>
    <p:sldId id="318" r:id="rId39"/>
    <p:sldId id="319" r:id="rId40"/>
    <p:sldId id="334" r:id="rId41"/>
    <p:sldId id="335" r:id="rId42"/>
    <p:sldId id="320" r:id="rId43"/>
    <p:sldId id="353" r:id="rId44"/>
    <p:sldId id="336" r:id="rId45"/>
    <p:sldId id="337" r:id="rId46"/>
    <p:sldId id="338" r:id="rId47"/>
    <p:sldId id="350" r:id="rId48"/>
    <p:sldId id="339" r:id="rId49"/>
    <p:sldId id="340" r:id="rId50"/>
    <p:sldId id="341" r:id="rId51"/>
    <p:sldId id="342" r:id="rId52"/>
    <p:sldId id="343" r:id="rId53"/>
    <p:sldId id="344" r:id="rId54"/>
    <p:sldId id="345" r:id="rId55"/>
    <p:sldId id="346" r:id="rId56"/>
    <p:sldId id="347" r:id="rId57"/>
    <p:sldId id="324" r:id="rId58"/>
    <p:sldId id="325" r:id="rId59"/>
    <p:sldId id="326" r:id="rId60"/>
    <p:sldId id="327" r:id="rId61"/>
    <p:sldId id="328" r:id="rId62"/>
    <p:sldId id="267" r:id="rId63"/>
    <p:sldId id="329" r:id="rId64"/>
    <p:sldId id="330" r:id="rId65"/>
    <p:sldId id="331" r:id="rId66"/>
    <p:sldId id="332" r:id="rId67"/>
    <p:sldId id="348" r:id="rId68"/>
    <p:sldId id="349" r:id="rId69"/>
    <p:sldId id="351" r:id="rId70"/>
  </p:sldIdLst>
  <p:sldSz cx="9144000" cy="6858000" type="screen4x3"/>
  <p:notesSz cx="6858000" cy="9144000"/>
  <p:embeddedFontLst>
    <p:embeddedFont>
      <p:font typeface="Arial Black" panose="020B0A04020102020204" pitchFamily="34" charset="0"/>
      <p:bold r:id="rId72"/>
    </p:embeddedFont>
    <p:embeddedFont>
      <p:font typeface="Century Gothic" panose="020B0502020202020204" pitchFamily="34" charset="0"/>
      <p:regular r:id="rId73"/>
      <p:bold r:id="rId74"/>
      <p:italic r:id="rId75"/>
      <p:boldItalic r:id="rId76"/>
    </p:embeddedFont>
    <p:embeddedFont>
      <p:font typeface="GavadonUltraKt" panose="00000400000000000000" pitchFamily="2" charset="0"/>
      <p:regular r:id="rId77"/>
    </p:embeddedFont>
    <p:embeddedFont>
      <p:font typeface="HGS創英ﾌﾟﾚｾﾞﾝｽEB" panose="02020800000000000000" pitchFamily="18" charset="-128"/>
      <p:regular r:id="rId78"/>
    </p:embeddedFont>
    <p:embeddedFont>
      <p:font typeface="HG明朝E" panose="02020909000000000000" pitchFamily="17" charset="-128"/>
      <p:regular r:id="rId79"/>
    </p:embeddedFont>
    <p:embeddedFont>
      <p:font typeface="メイリオ" panose="020B0604030504040204" pitchFamily="50" charset="-128"/>
      <p:regular r:id="rId80"/>
      <p:bold r:id="rId81"/>
      <p:italic r:id="rId82"/>
      <p:boldItalic r:id="rId83"/>
    </p:embeddedFont>
    <p:embeddedFont>
      <p:font typeface="游ゴシック" panose="020B0400000000000000" pitchFamily="50" charset="-128"/>
      <p:regular r:id="rId84"/>
      <p:bold r:id="rId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52C1C-FCC6-415B-A23D-75E87AA02666}" v="361" dt="2020-03-06T06:01:20.01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60"/>
  </p:normalViewPr>
  <p:slideViewPr>
    <p:cSldViewPr snapToGrid="0">
      <p:cViewPr varScale="1">
        <p:scale>
          <a:sx n="103" d="100"/>
          <a:sy n="103" d="100"/>
        </p:scale>
        <p:origin x="9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1.fntdata"/><Relationship Id="rId90"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3.jp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jpg"/><Relationship Id="rId10" Type="http://schemas.openxmlformats.org/officeDocument/2006/relationships/image" Target="../media/image36.png"/><Relationship Id="rId4" Type="http://schemas.openxmlformats.org/officeDocument/2006/relationships/image" Target="../media/image34.jpg"/><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63.png"/><Relationship Id="rId13" Type="http://schemas.microsoft.com/office/2007/relationships/hdphoto" Target="../media/hdphoto6.wdp"/><Relationship Id="rId18" Type="http://schemas.openxmlformats.org/officeDocument/2006/relationships/image" Target="../media/image68.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5.png"/><Relationship Id="rId17" Type="http://schemas.microsoft.com/office/2007/relationships/hdphoto" Target="../media/hdphoto8.wdp"/><Relationship Id="rId2" Type="http://schemas.openxmlformats.org/officeDocument/2006/relationships/image" Target="../media/image60.png"/><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2.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4.png"/><Relationship Id="rId4" Type="http://schemas.openxmlformats.org/officeDocument/2006/relationships/image" Target="../media/image61.png"/><Relationship Id="rId9" Type="http://schemas.microsoft.com/office/2007/relationships/hdphoto" Target="../media/hdphoto4.wdp"/><Relationship Id="rId1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977234228"/>
              </p:ext>
            </p:extLst>
          </p:nvPr>
        </p:nvGraphicFramePr>
        <p:xfrm>
          <a:off x="599845" y="969361"/>
          <a:ext cx="6322378" cy="365760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endParaRPr kumimoji="1" lang="ja-JP" altLang="en-US" sz="800" dirty="0"/>
                    </a:p>
                  </a:txBody>
                  <a:tcPr/>
                </a:tc>
                <a:tc>
                  <a:txBody>
                    <a:bodyPr/>
                    <a:lstStyle/>
                    <a:p>
                      <a:r>
                        <a:rPr kumimoji="1" lang="ja-JP" altLang="en-US" sz="800"/>
                        <a:t>主な内容</a:t>
                      </a:r>
                    </a:p>
                  </a:txBody>
                  <a:tcPr/>
                </a:tc>
                <a:tc>
                  <a:txBody>
                    <a:bodyPr/>
                    <a:lstStyle/>
                    <a:p>
                      <a:r>
                        <a:rPr kumimoji="1" lang="ja-JP" altLang="en-US" sz="800"/>
                        <a:t>備考</a:t>
                      </a:r>
                      <a:endParaRPr kumimoji="1" lang="en-US" altLang="ja-JP" sz="800" dirty="0">
                        <a:latin typeface="+mn-ea"/>
                        <a:ea typeface="+mn-ea"/>
                      </a:endParaRPr>
                    </a:p>
                  </a:txBody>
                  <a:tcPr/>
                </a:tc>
                <a:extLst>
                  <a:ext uri="{0D108BD9-81ED-4DB2-BD59-A6C34878D82A}">
                    <a16:rowId xmlns:a16="http://schemas.microsoft.com/office/drawing/2014/main" val="3422723543"/>
                  </a:ext>
                </a:extLst>
              </a:tr>
              <a:tr h="0">
                <a:tc>
                  <a:txBody>
                    <a:bodyPr/>
                    <a:lstStyle/>
                    <a:p>
                      <a:r>
                        <a:rPr kumimoji="1" lang="en-US" altLang="ja-JP" sz="800">
                          <a:latin typeface="+mn-ea"/>
                          <a:ea typeface="+mn-ea"/>
                        </a:rPr>
                        <a:t>2020.2.19</a:t>
                      </a:r>
                      <a:endParaRPr kumimoji="1" lang="en-US" altLang="ja-JP" sz="800" dirty="0">
                        <a:latin typeface="+mn-ea"/>
                        <a:ea typeface="+mn-ea"/>
                      </a:endParaRPr>
                    </a:p>
                  </a:txBody>
                  <a:tcPr/>
                </a:tc>
                <a:tc>
                  <a:txBody>
                    <a:bodyPr/>
                    <a:lstStyle/>
                    <a:p>
                      <a:r>
                        <a:rPr kumimoji="1" lang="ja-JP" altLang="en-US" sz="800">
                          <a:latin typeface="+mn-ea"/>
                          <a:ea typeface="+mn-ea"/>
                        </a:rPr>
                        <a:t>・効果系のエフェクトについて記載。（</a:t>
                      </a:r>
                      <a:r>
                        <a:rPr kumimoji="1" lang="en-US" altLang="ja-JP" sz="800">
                          <a:latin typeface="+mn-ea"/>
                          <a:ea typeface="+mn-ea"/>
                        </a:rPr>
                        <a:t>P.56</a:t>
                      </a:r>
                      <a:r>
                        <a:rPr kumimoji="1" lang="ja-JP" altLang="en-US" sz="800">
                          <a:latin typeface="+mn-ea"/>
                          <a:ea typeface="+mn-ea"/>
                        </a:rPr>
                        <a:t>～</a:t>
                      </a:r>
                      <a:r>
                        <a:rPr kumimoji="1" lang="en-US" altLang="ja-JP" sz="800">
                          <a:latin typeface="+mn-ea"/>
                          <a:ea typeface="+mn-ea"/>
                        </a:rPr>
                        <a:t>57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483520683"/>
                  </a:ext>
                </a:extLst>
              </a:tr>
              <a:tr h="0">
                <a:tc>
                  <a:txBody>
                    <a:bodyPr/>
                    <a:lstStyle/>
                    <a:p>
                      <a:r>
                        <a:rPr kumimoji="1" lang="en-US" altLang="ja-JP" sz="800">
                          <a:latin typeface="+mn-ea"/>
                          <a:ea typeface="+mn-ea"/>
                        </a:rPr>
                        <a:t>2020.2.20</a:t>
                      </a:r>
                      <a:endParaRPr kumimoji="1" lang="en-US" altLang="ja-JP" sz="8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・睡眠、麻痺のときの</a:t>
                      </a:r>
                      <a:r>
                        <a:rPr kumimoji="1" lang="en-US" altLang="ja-JP" sz="800">
                          <a:latin typeface="+mn-ea"/>
                          <a:ea typeface="+mn-ea"/>
                        </a:rPr>
                        <a:t>UI</a:t>
                      </a:r>
                      <a:r>
                        <a:rPr kumimoji="1" lang="ja-JP" altLang="en-US" sz="800">
                          <a:latin typeface="+mn-ea"/>
                          <a:ea typeface="+mn-ea"/>
                        </a:rPr>
                        <a:t>の影響について記載（</a:t>
                      </a:r>
                      <a:r>
                        <a:rPr kumimoji="1" lang="en-US" altLang="ja-JP" sz="800">
                          <a:latin typeface="+mn-ea"/>
                          <a:ea typeface="+mn-ea"/>
                        </a:rPr>
                        <a:t>P.27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・キャラ詳細の情報ウィンドウについて修正。（</a:t>
                      </a:r>
                      <a:r>
                        <a:rPr kumimoji="1" lang="en-US" altLang="ja-JP" sz="800">
                          <a:latin typeface="+mn-ea"/>
                          <a:ea typeface="+mn-ea"/>
                        </a:rPr>
                        <a:t>P.31</a:t>
                      </a:r>
                      <a:r>
                        <a:rPr kumimoji="1" lang="ja-JP" altLang="en-US" sz="800">
                          <a:latin typeface="+mn-ea"/>
                          <a:ea typeface="+mn-ea"/>
                        </a:rPr>
                        <a:t>～</a:t>
                      </a:r>
                      <a:r>
                        <a:rPr kumimoji="1" lang="en-US" altLang="ja-JP" sz="800">
                          <a:latin typeface="+mn-ea"/>
                          <a:ea typeface="+mn-ea"/>
                        </a:rPr>
                        <a:t>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・コンティニューの状態についての記載を修正。</a:t>
                      </a:r>
                      <a:endParaRPr kumimoji="1" lang="en-US" altLang="ja-JP" sz="800">
                        <a:latin typeface="+mn-ea"/>
                        <a:ea typeface="+mn-ea"/>
                      </a:endParaRPr>
                    </a:p>
                    <a:p>
                      <a:r>
                        <a:rPr kumimoji="1" lang="ja-JP" altLang="en-US" sz="800">
                          <a:latin typeface="+mn-ea"/>
                          <a:ea typeface="+mn-ea"/>
                        </a:rPr>
                        <a:t>　内容に変更はなく記載を詳細にした。（</a:t>
                      </a:r>
                      <a:r>
                        <a:rPr kumimoji="1" lang="en-US" altLang="ja-JP" sz="800">
                          <a:latin typeface="+mn-ea"/>
                          <a:ea typeface="+mn-ea"/>
                        </a:rPr>
                        <a:t>P.38</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2607939200"/>
                  </a:ext>
                </a:extLst>
              </a:tr>
              <a:tr h="0">
                <a:tc>
                  <a:txBody>
                    <a:bodyPr/>
                    <a:lstStyle/>
                    <a:p>
                      <a:r>
                        <a:rPr kumimoji="1" lang="en-US" altLang="ja-JP" sz="800">
                          <a:latin typeface="+mn-ea"/>
                          <a:ea typeface="+mn-ea"/>
                        </a:rPr>
                        <a:t>2020.2.21</a:t>
                      </a:r>
                      <a:endParaRPr kumimoji="1" lang="en-US" altLang="ja-JP" sz="800" dirty="0">
                        <a:latin typeface="+mn-ea"/>
                        <a:ea typeface="+mn-ea"/>
                      </a:endParaRPr>
                    </a:p>
                  </a:txBody>
                  <a:tcPr/>
                </a:tc>
                <a:tc>
                  <a:txBody>
                    <a:bodyPr/>
                    <a:lstStyle/>
                    <a:p>
                      <a:r>
                        <a:rPr kumimoji="1" lang="ja-JP" altLang="en-US" sz="800">
                          <a:latin typeface="+mn-ea"/>
                          <a:ea typeface="+mn-ea"/>
                        </a:rPr>
                        <a:t>・ダメージモーションについて調整。（</a:t>
                      </a:r>
                      <a:r>
                        <a:rPr kumimoji="1" lang="en-US" altLang="ja-JP" sz="800">
                          <a:latin typeface="+mn-ea"/>
                          <a:ea typeface="+mn-ea"/>
                        </a:rPr>
                        <a:t>P.22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・かばいについて記載修正。（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・ダメージ数字についての仕様を過去から移植</a:t>
                      </a:r>
                      <a:endParaRPr kumimoji="1" lang="en-US" altLang="ja-JP" sz="800">
                        <a:latin typeface="+mn-ea"/>
                        <a:ea typeface="+mn-ea"/>
                      </a:endParaRPr>
                    </a:p>
                    <a:p>
                      <a:r>
                        <a:rPr kumimoji="1" lang="ja-JP" altLang="en-US" sz="800">
                          <a:latin typeface="+mn-ea"/>
                          <a:ea typeface="+mn-ea"/>
                        </a:rPr>
                        <a:t>　（</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・毒と酸に関する記載追加（</a:t>
                      </a:r>
                      <a:r>
                        <a:rPr kumimoji="1" lang="en-US" altLang="ja-JP" sz="800">
                          <a:latin typeface="+mn-ea"/>
                          <a:ea typeface="+mn-ea"/>
                        </a:rPr>
                        <a:t>P.25</a:t>
                      </a:r>
                      <a:r>
                        <a:rPr kumimoji="1" lang="ja-JP" altLang="en-US" sz="800">
                          <a:latin typeface="+mn-ea"/>
                          <a:ea typeface="+mn-ea"/>
                        </a:rPr>
                        <a:t>～</a:t>
                      </a:r>
                      <a:r>
                        <a:rPr kumimoji="1" lang="en-US" altLang="ja-JP" sz="800">
                          <a:latin typeface="+mn-ea"/>
                          <a:ea typeface="+mn-ea"/>
                        </a:rPr>
                        <a:t>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・追加</a:t>
                      </a:r>
                      <a:r>
                        <a:rPr kumimoji="1" lang="en-US" altLang="ja-JP" sz="800">
                          <a:latin typeface="+mn-ea"/>
                          <a:ea typeface="+mn-ea"/>
                        </a:rPr>
                        <a:t>HP</a:t>
                      </a:r>
                      <a:r>
                        <a:rPr kumimoji="1" lang="ja-JP" altLang="en-US" sz="800">
                          <a:latin typeface="+mn-ea"/>
                          <a:ea typeface="+mn-ea"/>
                        </a:rPr>
                        <a:t>について追記。（</a:t>
                      </a:r>
                      <a:r>
                        <a:rPr kumimoji="1" lang="en-US" altLang="ja-JP" sz="800">
                          <a:latin typeface="+mn-ea"/>
                          <a:ea typeface="+mn-ea"/>
                        </a:rPr>
                        <a:t>P.30</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・睡眠とマヒの</a:t>
                      </a:r>
                      <a:r>
                        <a:rPr kumimoji="1" lang="en-US" altLang="ja-JP" sz="800">
                          <a:latin typeface="+mn-ea"/>
                          <a:ea typeface="+mn-ea"/>
                        </a:rPr>
                        <a:t>UI</a:t>
                      </a:r>
                      <a:r>
                        <a:rPr kumimoji="1" lang="ja-JP" altLang="en-US" sz="800">
                          <a:latin typeface="+mn-ea"/>
                          <a:ea typeface="+mn-ea"/>
                        </a:rPr>
                        <a:t>表現について。（</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・酸アイコン（</a:t>
                      </a:r>
                      <a:r>
                        <a:rPr kumimoji="1" lang="en-US" altLang="ja-JP" sz="800">
                          <a:latin typeface="+mn-ea"/>
                          <a:ea typeface="+mn-ea"/>
                        </a:rPr>
                        <a:t>P.33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AUTO</a:t>
                      </a:r>
                      <a:r>
                        <a:rPr kumimoji="1" lang="ja-JP" altLang="en-US" sz="800">
                          <a:latin typeface="+mn-ea"/>
                          <a:ea typeface="+mn-ea"/>
                        </a:rPr>
                        <a:t>の設定追加（</a:t>
                      </a:r>
                      <a:r>
                        <a:rPr kumimoji="1" lang="en-US" altLang="ja-JP" sz="800">
                          <a:latin typeface="+mn-ea"/>
                          <a:ea typeface="+mn-ea"/>
                        </a:rPr>
                        <a:t>P.39</a:t>
                      </a:r>
                      <a:r>
                        <a:rPr kumimoji="1" lang="ja-JP" altLang="en-US" sz="800">
                          <a:latin typeface="+mn-ea"/>
                          <a:ea typeface="+mn-ea"/>
                        </a:rPr>
                        <a:t>）</a:t>
                      </a:r>
                      <a:endParaRPr kumimoji="1" lang="en-US" altLang="ja-JP" sz="800" dirty="0">
                        <a:latin typeface="+mn-ea"/>
                        <a:ea typeface="+mn-ea"/>
                      </a:endParaRPr>
                    </a:p>
                  </a:txBody>
                  <a:tcPr/>
                </a:tc>
                <a:tc>
                  <a:txBody>
                    <a:bodyPr/>
                    <a:lstStyle/>
                    <a:p>
                      <a:r>
                        <a:rPr kumimoji="1" lang="ja-JP" altLang="en-US" sz="800">
                          <a:latin typeface="+mn-ea"/>
                          <a:ea typeface="+mn-ea"/>
                        </a:rPr>
                        <a:t>怪獣行動仕様の方を削除しこちらに統一。</a:t>
                      </a:r>
                      <a:endParaRPr kumimoji="1" lang="en-US" altLang="ja-JP" sz="800">
                        <a:latin typeface="+mn-ea"/>
                        <a:ea typeface="+mn-ea"/>
                      </a:endParaRPr>
                    </a:p>
                  </a:txBody>
                  <a:tcPr/>
                </a:tc>
                <a:extLst>
                  <a:ext uri="{0D108BD9-81ED-4DB2-BD59-A6C34878D82A}">
                    <a16:rowId xmlns:a16="http://schemas.microsoft.com/office/drawing/2014/main" val="315378447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latin typeface="+mn-ea"/>
                          <a:ea typeface="+mn-ea"/>
                        </a:rPr>
                        <a:t>2020.2.26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・中断、復帰についての記載修正。（Ｐ</a:t>
                      </a:r>
                      <a:r>
                        <a:rPr kumimoji="1" lang="en-US" altLang="ja-JP" sz="800">
                          <a:latin typeface="+mn-ea"/>
                          <a:ea typeface="+mn-ea"/>
                        </a:rPr>
                        <a:t>.44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79878722"/>
                  </a:ext>
                </a:extLst>
              </a:tr>
              <a:tr h="0">
                <a:tc>
                  <a:txBody>
                    <a:bodyPr/>
                    <a:lstStyle/>
                    <a:p>
                      <a:r>
                        <a:rPr kumimoji="1" lang="en-US" altLang="ja-JP" sz="800">
                          <a:latin typeface="+mn-ea"/>
                          <a:ea typeface="+mn-ea"/>
                        </a:rPr>
                        <a:t>2020.2.28</a:t>
                      </a:r>
                      <a:endParaRPr kumimoji="1" lang="en-US" altLang="ja-JP" sz="800" dirty="0">
                        <a:latin typeface="+mn-ea"/>
                        <a:ea typeface="+mn-ea"/>
                      </a:endParaRPr>
                    </a:p>
                  </a:txBody>
                  <a:tcPr/>
                </a:tc>
                <a:tc>
                  <a:txBody>
                    <a:bodyPr/>
                    <a:lstStyle/>
                    <a:p>
                      <a:r>
                        <a:rPr kumimoji="1" lang="ja-JP" altLang="en-US" sz="800">
                          <a:latin typeface="+mn-ea"/>
                          <a:ea typeface="+mn-ea"/>
                        </a:rPr>
                        <a:t>・中断復帰に関する記載再修正（</a:t>
                      </a:r>
                      <a:r>
                        <a:rPr kumimoji="1" lang="en-US" altLang="ja-JP" sz="800">
                          <a:latin typeface="+mn-ea"/>
                          <a:ea typeface="+mn-ea"/>
                        </a:rPr>
                        <a:t>P.44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・酸のエフェクトについて追記（</a:t>
                      </a:r>
                      <a:r>
                        <a:rPr kumimoji="1" lang="en-US" altLang="ja-JP" sz="800">
                          <a:latin typeface="+mn-ea"/>
                          <a:ea typeface="+mn-ea"/>
                        </a:rPr>
                        <a:t>P.64</a:t>
                      </a:r>
                      <a:r>
                        <a:rPr kumimoji="1" lang="ja-JP" altLang="en-US" sz="800">
                          <a:latin typeface="+mn-ea"/>
                          <a:ea typeface="+mn-ea"/>
                        </a:rPr>
                        <a:t>～</a:t>
                      </a:r>
                      <a:r>
                        <a:rPr kumimoji="1" lang="en-US" altLang="ja-JP" sz="800">
                          <a:latin typeface="+mn-ea"/>
                          <a:ea typeface="+mn-ea"/>
                        </a:rPr>
                        <a:t>65</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955466912"/>
                  </a:ext>
                </a:extLst>
              </a:tr>
              <a:tr h="0">
                <a:tc>
                  <a:txBody>
                    <a:bodyPr/>
                    <a:lstStyle/>
                    <a:p>
                      <a:r>
                        <a:rPr kumimoji="1" lang="en-US" altLang="ja-JP" sz="800">
                          <a:latin typeface="+mn-ea"/>
                          <a:ea typeface="+mn-ea"/>
                        </a:rPr>
                        <a:t>2020.3.6</a:t>
                      </a:r>
                      <a:endParaRPr kumimoji="1" lang="en-US" altLang="ja-JP" sz="800" dirty="0">
                        <a:latin typeface="+mn-ea"/>
                        <a:ea typeface="+mn-ea"/>
                      </a:endParaRPr>
                    </a:p>
                  </a:txBody>
                  <a:tcPr/>
                </a:tc>
                <a:tc>
                  <a:txBody>
                    <a:bodyPr/>
                    <a:lstStyle/>
                    <a:p>
                      <a:r>
                        <a:rPr kumimoji="1" lang="ja-JP" altLang="en-US" sz="800">
                          <a:latin typeface="+mn-ea"/>
                          <a:ea typeface="+mn-ea"/>
                        </a:rPr>
                        <a:t>・コンティニュー時の追加</a:t>
                      </a:r>
                      <a:r>
                        <a:rPr kumimoji="1" lang="en-US" altLang="ja-JP" sz="800">
                          <a:latin typeface="+mn-ea"/>
                          <a:ea typeface="+mn-ea"/>
                        </a:rPr>
                        <a:t>HP</a:t>
                      </a:r>
                      <a:r>
                        <a:rPr kumimoji="1" lang="ja-JP" altLang="en-US" sz="800">
                          <a:latin typeface="+mn-ea"/>
                          <a:ea typeface="+mn-ea"/>
                        </a:rPr>
                        <a:t>について記載修正。（</a:t>
                      </a:r>
                      <a:r>
                        <a:rPr kumimoji="1" lang="en-US" altLang="ja-JP" sz="800">
                          <a:latin typeface="+mn-ea"/>
                          <a:ea typeface="+mn-ea"/>
                        </a:rPr>
                        <a:t>P.43</a:t>
                      </a:r>
                      <a:r>
                        <a:rPr kumimoji="1" lang="ja-JP" altLang="en-US" sz="800">
                          <a:latin typeface="+mn-ea"/>
                          <a:ea typeface="+mn-ea"/>
                        </a:rPr>
                        <a:t> </a:t>
                      </a:r>
                      <a:endParaRPr kumimoji="1" lang="en-US" altLang="ja-JP" sz="800">
                        <a:latin typeface="+mn-ea"/>
                        <a:ea typeface="+mn-ea"/>
                      </a:endParaRPr>
                    </a:p>
                    <a:p>
                      <a:r>
                        <a:rPr kumimoji="1" lang="ja-JP" altLang="en-US" sz="800">
                          <a:latin typeface="+mn-ea"/>
                          <a:ea typeface="+mn-ea"/>
                        </a:rPr>
                        <a:t>・バージョンアップ等時のデータについての記載追加。（</a:t>
                      </a:r>
                      <a:r>
                        <a:rPr kumimoji="1" lang="en-US" altLang="ja-JP" sz="800">
                          <a:latin typeface="+mn-ea"/>
                          <a:ea typeface="+mn-ea"/>
                        </a:rPr>
                        <a:t>P.44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354062743"/>
                  </a:ext>
                </a:extLst>
              </a:tr>
              <a:tr h="0">
                <a:tc>
                  <a:txBody>
                    <a:bodyPr/>
                    <a:lstStyle/>
                    <a:p>
                      <a:r>
                        <a:rPr kumimoji="1" lang="en-US" altLang="ja-JP" sz="800">
                          <a:latin typeface="+mn-ea"/>
                          <a:ea typeface="+mn-ea"/>
                        </a:rPr>
                        <a:t>2020.3.6b</a:t>
                      </a:r>
                      <a:endParaRPr kumimoji="1" lang="en-US" altLang="ja-JP" sz="800" dirty="0">
                        <a:latin typeface="+mn-ea"/>
                        <a:ea typeface="+mn-ea"/>
                      </a:endParaRPr>
                    </a:p>
                  </a:txBody>
                  <a:tcPr/>
                </a:tc>
                <a:tc>
                  <a:txBody>
                    <a:bodyPr/>
                    <a:lstStyle/>
                    <a:p>
                      <a:r>
                        <a:rPr kumimoji="1" lang="ja-JP" altLang="en-US" sz="800">
                          <a:latin typeface="+mn-ea"/>
                          <a:ea typeface="+mn-ea"/>
                        </a:rPr>
                        <a:t>・無効化のエフェクトについて追記（</a:t>
                      </a:r>
                      <a:r>
                        <a:rPr kumimoji="1" lang="en-US" altLang="ja-JP" sz="800">
                          <a:latin typeface="+mn-ea"/>
                          <a:ea typeface="+mn-ea"/>
                        </a:rPr>
                        <a:t>P.64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・エフェクトの表示方法、設定方法について追記（</a:t>
                      </a:r>
                      <a:r>
                        <a:rPr kumimoji="1" lang="en-US" altLang="ja-JP" sz="800">
                          <a:latin typeface="+mn-ea"/>
                          <a:ea typeface="+mn-ea"/>
                        </a:rPr>
                        <a:t>P.64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36807407"/>
                  </a:ext>
                </a:extLst>
              </a:tr>
            </a:tbl>
          </a:graphicData>
        </a:graphic>
      </p:graphicFrame>
      <p:sp>
        <p:nvSpPr>
          <p:cNvPr id="7" name="テキスト ボックス 6">
            <a:extLst>
              <a:ext uri="{FF2B5EF4-FFF2-40B4-BE49-F238E27FC236}">
                <a16:creationId xmlns:a16="http://schemas.microsoft.com/office/drawing/2014/main" id="{3B020393-0A44-40EE-B859-CC637B3B78E7}"/>
              </a:ext>
            </a:extLst>
          </p:cNvPr>
          <p:cNvSpPr txBox="1"/>
          <p:nvPr/>
        </p:nvSpPr>
        <p:spPr>
          <a:xfrm>
            <a:off x="591845" y="6246652"/>
            <a:ext cx="2492990" cy="246221"/>
          </a:xfrm>
          <a:prstGeom prst="rect">
            <a:avLst/>
          </a:prstGeom>
          <a:noFill/>
        </p:spPr>
        <p:txBody>
          <a:bodyPr wrap="none" rtlCol="0">
            <a:spAutoFit/>
          </a:bodyPr>
          <a:lstStyle/>
          <a:p>
            <a:r>
              <a:rPr kumimoji="1" lang="en-US" altLang="ja-JP" sz="1000"/>
              <a:t>※</a:t>
            </a:r>
            <a:r>
              <a:rPr kumimoji="1" lang="ja-JP" altLang="en-US" sz="1000"/>
              <a:t>古い更新履歴は最終ページへと移動。</a:t>
            </a:r>
            <a:endParaRPr kumimoji="1" lang="en-US" altLang="ja-JP" sz="1000" dirty="0"/>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44A31529-48D6-43B6-B0B6-0D8E879353DE}"/>
              </a:ext>
            </a:extLst>
          </p:cNvPr>
          <p:cNvSpPr/>
          <p:nvPr/>
        </p:nvSpPr>
        <p:spPr>
          <a:xfrm>
            <a:off x="769669" y="502469"/>
            <a:ext cx="5666386" cy="2237831"/>
          </a:xfrm>
          <a:prstGeom prst="roundRect">
            <a:avLst>
              <a:gd name="adj" fmla="val 8795"/>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n-ea"/>
              </a:rPr>
              <a:t>効果仕様修正のため、</a:t>
            </a:r>
            <a:endParaRPr kumimoji="1" lang="en-US" altLang="ja-JP" b="1">
              <a:latin typeface="+mn-ea"/>
            </a:endParaRPr>
          </a:p>
          <a:p>
            <a:pPr algn="ctr"/>
            <a:r>
              <a:rPr kumimoji="1" lang="ja-JP" altLang="en-US" b="1">
                <a:latin typeface="+mn-ea"/>
              </a:rPr>
              <a:t>一旦保留</a:t>
            </a: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4224395"/>
            <a:ext cx="8392041" cy="400110"/>
          </a:xfrm>
          <a:prstGeom prst="rect">
            <a:avLst/>
          </a:prstGeom>
          <a:noFill/>
        </p:spPr>
        <p:txBody>
          <a:bodyPr wrap="none" rtlCol="0">
            <a:spAutoFit/>
          </a:bodyPr>
          <a:lstStyle/>
          <a:p>
            <a:r>
              <a:rPr kumimoji="1" lang="ja-JP" altLang="en-US" sz="1000" dirty="0"/>
              <a:t>怪獣の各部位には、被弾場所の座標を設定する（モデルに位置データを仕込む）必要がある。</a:t>
            </a:r>
            <a:endParaRPr kumimoji="1" lang="en-US" altLang="ja-JP" sz="1000" dirty="0"/>
          </a:p>
          <a:p>
            <a:r>
              <a:rPr kumimoji="1" lang="ja-JP" altLang="en-US" sz="1000" dirty="0"/>
              <a:t>現在狙っている部位の被弾座標を基準として、ヒットタイミングごとにランダムで少し座標をずらした位置にダメージエフェクトを表示する。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7549800"/>
              </p:ext>
            </p:extLst>
          </p:nvPr>
        </p:nvGraphicFramePr>
        <p:xfrm>
          <a:off x="716281" y="1709624"/>
          <a:ext cx="4681883" cy="2468880"/>
        </p:xfrm>
        <a:graphic>
          <a:graphicData uri="http://schemas.openxmlformats.org/drawingml/2006/table">
            <a:tbl>
              <a:tblPr firstRow="1" bandRow="1">
                <a:tableStyleId>{5C22544A-7EE6-4342-B048-85BDC9FD1C3A}</a:tableStyleId>
              </a:tblPr>
              <a:tblGrid>
                <a:gridCol w="1360805">
                  <a:extLst>
                    <a:ext uri="{9D8B030D-6E8A-4147-A177-3AD203B41FA5}">
                      <a16:colId xmlns:a16="http://schemas.microsoft.com/office/drawing/2014/main" val="2274898723"/>
                    </a:ext>
                  </a:extLst>
                </a:gridCol>
                <a:gridCol w="3321078">
                  <a:extLst>
                    <a:ext uri="{9D8B030D-6E8A-4147-A177-3AD203B41FA5}">
                      <a16:colId xmlns:a16="http://schemas.microsoft.com/office/drawing/2014/main" val="3224386025"/>
                    </a:ext>
                  </a:extLst>
                </a:gridCol>
              </a:tblGrid>
              <a:tr h="0">
                <a:tc>
                  <a:txBody>
                    <a:bodyPr/>
                    <a:lstStyle/>
                    <a:p>
                      <a:r>
                        <a:rPr kumimoji="1" lang="ja-JP" altLang="en-US" sz="1000" dirty="0"/>
                        <a:t>パラメータ</a:t>
                      </a:r>
                    </a:p>
                  </a:txBody>
                  <a:tcPr/>
                </a:tc>
                <a:tc>
                  <a:txBody>
                    <a:bodyPr/>
                    <a:lstStyle/>
                    <a:p>
                      <a:r>
                        <a:rPr kumimoji="1" lang="ja-JP" altLang="en-US" sz="1000" dirty="0"/>
                        <a:t>内容</a:t>
                      </a:r>
                    </a:p>
                  </a:txBody>
                  <a:tcPr/>
                </a:tc>
                <a:extLst>
                  <a:ext uri="{0D108BD9-81ED-4DB2-BD59-A6C34878D82A}">
                    <a16:rowId xmlns:a16="http://schemas.microsoft.com/office/drawing/2014/main" val="4185926113"/>
                  </a:ext>
                </a:extLst>
              </a:tr>
              <a:tr h="211158">
                <a:tc>
                  <a:txBody>
                    <a:bodyPr/>
                    <a:lstStyle/>
                    <a:p>
                      <a:r>
                        <a:rPr kumimoji="1" lang="ja-JP" altLang="en-US" sz="1000" dirty="0"/>
                        <a:t>部位</a:t>
                      </a:r>
                    </a:p>
                  </a:txBody>
                  <a:tcPr/>
                </a:tc>
                <a:tc>
                  <a:txBody>
                    <a:bodyPr/>
                    <a:lstStyle/>
                    <a:p>
                      <a:r>
                        <a:rPr kumimoji="1" lang="ja-JP" altLang="en-US" sz="1000" dirty="0"/>
                        <a:t>その怪獣が持つ部位の分類。怪獣により数、位置ともに個別。</a:t>
                      </a:r>
                      <a:endParaRPr kumimoji="1" lang="en-US" altLang="ja-JP" sz="1000" dirty="0"/>
                    </a:p>
                    <a:p>
                      <a:r>
                        <a:rPr kumimoji="1" lang="ja-JP" altLang="en-US" sz="1000" dirty="0"/>
                        <a:t>指定方法はプログラマ・</a:t>
                      </a:r>
                      <a:r>
                        <a:rPr kumimoji="1" lang="en-US" altLang="ja-JP" sz="1000" dirty="0"/>
                        <a:t>3D</a:t>
                      </a:r>
                      <a:r>
                        <a:rPr kumimoji="1" lang="ja-JP" altLang="en-US" sz="1000" dirty="0"/>
                        <a:t>モデラと要相談</a:t>
                      </a:r>
                      <a:endParaRPr kumimoji="1" lang="en-US" altLang="ja-JP" sz="1000" dirty="0"/>
                    </a:p>
                  </a:txBody>
                  <a:tcPr/>
                </a:tc>
                <a:extLst>
                  <a:ext uri="{0D108BD9-81ED-4DB2-BD59-A6C34878D82A}">
                    <a16:rowId xmlns:a16="http://schemas.microsoft.com/office/drawing/2014/main" val="4167916527"/>
                  </a:ext>
                </a:extLst>
              </a:tr>
              <a:tr h="168033">
                <a:tc>
                  <a:txBody>
                    <a:bodyPr/>
                    <a:lstStyle/>
                    <a:p>
                      <a:r>
                        <a:rPr kumimoji="1" lang="ja-JP" altLang="en-US" sz="1000" dirty="0"/>
                        <a:t>各部位防御係数</a:t>
                      </a:r>
                    </a:p>
                  </a:txBody>
                  <a:tcPr/>
                </a:tc>
                <a:tc>
                  <a:txBody>
                    <a:bodyPr/>
                    <a:lstStyle/>
                    <a:p>
                      <a:r>
                        <a:rPr kumimoji="1" lang="ja-JP" altLang="en-US" sz="1000" dirty="0"/>
                        <a:t>部位の硬さ。ダメージ計算のときに</a:t>
                      </a:r>
                      <a:endParaRPr kumimoji="1" lang="en-US" altLang="ja-JP" sz="1000" dirty="0"/>
                    </a:p>
                  </a:txBody>
                  <a:tcPr/>
                </a:tc>
                <a:extLst>
                  <a:ext uri="{0D108BD9-81ED-4DB2-BD59-A6C34878D82A}">
                    <a16:rowId xmlns:a16="http://schemas.microsoft.com/office/drawing/2014/main" val="224538453"/>
                  </a:ext>
                </a:extLst>
              </a:tr>
              <a:tr h="0">
                <a:tc>
                  <a:txBody>
                    <a:bodyPr/>
                    <a:lstStyle/>
                    <a:p>
                      <a:r>
                        <a:rPr kumimoji="1" lang="ja-JP" altLang="en-US" sz="1000" dirty="0"/>
                        <a:t>各部位ダメージ</a:t>
                      </a:r>
                    </a:p>
                  </a:txBody>
                  <a:tcPr/>
                </a:tc>
                <a:tc>
                  <a:txBody>
                    <a:bodyPr/>
                    <a:lstStyle/>
                    <a:p>
                      <a:r>
                        <a:rPr kumimoji="1" lang="ja-JP" altLang="en-US" sz="1000" dirty="0"/>
                        <a:t>各部位が食らったダメージの蓄積。</a:t>
                      </a:r>
                      <a:endParaRPr kumimoji="1" lang="en-US" altLang="ja-JP" sz="1000" dirty="0"/>
                    </a:p>
                  </a:txBody>
                  <a:tcPr/>
                </a:tc>
                <a:extLst>
                  <a:ext uri="{0D108BD9-81ED-4DB2-BD59-A6C34878D82A}">
                    <a16:rowId xmlns:a16="http://schemas.microsoft.com/office/drawing/2014/main" val="432273792"/>
                  </a:ext>
                </a:extLst>
              </a:tr>
              <a:tr h="0">
                <a:tc>
                  <a:txBody>
                    <a:bodyPr/>
                    <a:lstStyle/>
                    <a:p>
                      <a:r>
                        <a:rPr kumimoji="1" lang="ja-JP" altLang="en-US" sz="1000" dirty="0"/>
                        <a:t>部位破壊ダメージ値</a:t>
                      </a:r>
                    </a:p>
                  </a:txBody>
                  <a:tcPr/>
                </a:tc>
                <a:tc>
                  <a:txBody>
                    <a:bodyPr/>
                    <a:lstStyle/>
                    <a:p>
                      <a:r>
                        <a:rPr kumimoji="1" lang="ja-JP" altLang="en-US" sz="1000" dirty="0"/>
                        <a:t>破壊可能な部位に設定された数値。</a:t>
                      </a:r>
                      <a:endParaRPr kumimoji="1" lang="en-US" altLang="ja-JP" sz="1000" dirty="0"/>
                    </a:p>
                    <a:p>
                      <a:r>
                        <a:rPr kumimoji="1" lang="ja-JP" altLang="en-US" sz="1000" dirty="0"/>
                        <a:t>これに設定された数値に↑の部位ダメージが達すると破壊となる。</a:t>
                      </a:r>
                      <a:endParaRPr kumimoji="1" lang="en-US" altLang="ja-JP" sz="1000" dirty="0"/>
                    </a:p>
                    <a:p>
                      <a:r>
                        <a:rPr kumimoji="1" lang="ja-JP" altLang="en-US" sz="1000" dirty="0"/>
                        <a:t>破壊できない場合は</a:t>
                      </a:r>
                      <a:r>
                        <a:rPr kumimoji="1" lang="en-US" altLang="ja-JP" sz="1000" dirty="0"/>
                        <a:t>-1</a:t>
                      </a:r>
                      <a:r>
                        <a:rPr kumimoji="1" lang="ja-JP" altLang="en-US" sz="1000" dirty="0"/>
                        <a:t>。</a:t>
                      </a:r>
                      <a:endParaRPr kumimoji="1" lang="en-US" altLang="ja-JP" sz="1000" dirty="0"/>
                    </a:p>
                  </a:txBody>
                  <a:tcPr/>
                </a:tc>
                <a:extLst>
                  <a:ext uri="{0D108BD9-81ED-4DB2-BD59-A6C34878D82A}">
                    <a16:rowId xmlns:a16="http://schemas.microsoft.com/office/drawing/2014/main" val="174232745"/>
                  </a:ext>
                </a:extLst>
              </a:tr>
              <a:tr h="0">
                <a:tc>
                  <a:txBody>
                    <a:bodyPr/>
                    <a:lstStyle/>
                    <a:p>
                      <a:r>
                        <a:rPr kumimoji="1" lang="ja-JP" altLang="en-US" sz="1000" dirty="0"/>
                        <a:t>各部位弱点判定</a:t>
                      </a:r>
                    </a:p>
                  </a:txBody>
                  <a:tcPr/>
                </a:tc>
                <a:tc>
                  <a:txBody>
                    <a:bodyPr/>
                    <a:lstStyle/>
                    <a:p>
                      <a:r>
                        <a:rPr kumimoji="1" lang="en-US" altLang="ja-JP" sz="1000" dirty="0"/>
                        <a:t>0</a:t>
                      </a:r>
                      <a:r>
                        <a:rPr kumimoji="1" lang="ja-JP" altLang="en-US" sz="1000" dirty="0"/>
                        <a:t>：普通　</a:t>
                      </a:r>
                      <a:r>
                        <a:rPr kumimoji="1" lang="en-US" altLang="ja-JP" sz="1000" dirty="0"/>
                        <a:t>1</a:t>
                      </a:r>
                      <a:r>
                        <a:rPr kumimoji="1" lang="ja-JP" altLang="en-US" sz="1000" dirty="0"/>
                        <a:t>：弱点</a:t>
                      </a:r>
                      <a:endParaRPr kumimoji="1" lang="en-US" altLang="ja-JP" sz="1000" dirty="0"/>
                    </a:p>
                  </a:txBody>
                  <a:tcPr/>
                </a:tc>
                <a:extLst>
                  <a:ext uri="{0D108BD9-81ED-4DB2-BD59-A6C34878D82A}">
                    <a16:rowId xmlns:a16="http://schemas.microsoft.com/office/drawing/2014/main" val="4125890790"/>
                  </a:ext>
                </a:extLst>
              </a:tr>
              <a:tr h="0">
                <a:tc>
                  <a:txBody>
                    <a:bodyPr/>
                    <a:lstStyle/>
                    <a:p>
                      <a:r>
                        <a:rPr kumimoji="1" lang="en-US" altLang="ja-JP" sz="1000" dirty="0"/>
                        <a:t>HP</a:t>
                      </a:r>
                      <a:endParaRPr kumimoji="1" lang="ja-JP" altLang="en-US" sz="1000" dirty="0"/>
                    </a:p>
                  </a:txBody>
                  <a:tcPr/>
                </a:tc>
                <a:tc>
                  <a:txBody>
                    <a:bodyPr/>
                    <a:lstStyle/>
                    <a:p>
                      <a:r>
                        <a:rPr kumimoji="1" lang="ja-JP" altLang="en-US" sz="1000" dirty="0"/>
                        <a:t>怪獣の総</a:t>
                      </a:r>
                      <a:r>
                        <a:rPr kumimoji="1" lang="en-US" altLang="ja-JP" sz="1000" dirty="0"/>
                        <a:t>HP</a:t>
                      </a:r>
                    </a:p>
                  </a:txBody>
                  <a:tcPr/>
                </a:tc>
                <a:extLst>
                  <a:ext uri="{0D108BD9-81ED-4DB2-BD59-A6C34878D82A}">
                    <a16:rowId xmlns:a16="http://schemas.microsoft.com/office/drawing/2014/main" val="2023430238"/>
                  </a:ext>
                </a:extLst>
              </a:tr>
            </a:tbl>
          </a:graphicData>
        </a:graphic>
      </p:graphicFrame>
      <p:sp>
        <p:nvSpPr>
          <p:cNvPr id="17" name="四角形: 角を丸くする 16">
            <a:extLst>
              <a:ext uri="{FF2B5EF4-FFF2-40B4-BE49-F238E27FC236}">
                <a16:creationId xmlns:a16="http://schemas.microsoft.com/office/drawing/2014/main" id="{E7BA6280-4256-40DD-86E9-0D85B0DF3327}"/>
              </a:ext>
            </a:extLst>
          </p:cNvPr>
          <p:cNvSpPr/>
          <p:nvPr/>
        </p:nvSpPr>
        <p:spPr>
          <a:xfrm>
            <a:off x="5986200"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8A5C61-B78E-435D-9B84-4FB10C5108A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2DBC331-EC6D-4D45-8321-8A5B8B53BA0C}"/>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6012263C-0BCE-49D6-9A61-C01F95274B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C6CC41CE-8C8D-4800-8E9C-9DD91820A085}"/>
              </a:ext>
            </a:extLst>
          </p:cNvPr>
          <p:cNvSpPr txBox="1"/>
          <p:nvPr/>
        </p:nvSpPr>
        <p:spPr>
          <a:xfrm>
            <a:off x="536260" y="916547"/>
            <a:ext cx="8267007" cy="400110"/>
          </a:xfrm>
          <a:prstGeom prst="rect">
            <a:avLst/>
          </a:prstGeom>
          <a:noFill/>
        </p:spPr>
        <p:txBody>
          <a:bodyPr wrap="none" rtlCol="0">
            <a:spAutoFit/>
          </a:bodyPr>
          <a:lstStyle/>
          <a:p>
            <a:r>
              <a:rPr kumimoji="1" lang="en-US" altLang="ja-JP" sz="1000" dirty="0"/>
              <a:t>【GP01】</a:t>
            </a:r>
            <a:r>
              <a:rPr kumimoji="1" lang="ja-JP" altLang="en-US" sz="1000" dirty="0"/>
              <a:t>バトル仕様</a:t>
            </a:r>
            <a:r>
              <a:rPr kumimoji="1" lang="en-US" altLang="ja-JP" sz="1000" dirty="0"/>
              <a:t>‗[</a:t>
            </a:r>
            <a:r>
              <a:rPr kumimoji="1" lang="ja-JP" altLang="en-US" sz="1000" dirty="0"/>
              <a:t>日付</a:t>
            </a:r>
            <a:r>
              <a:rPr kumimoji="1" lang="en-US" altLang="ja-JP" sz="1000" dirty="0"/>
              <a:t>]</a:t>
            </a:r>
            <a:r>
              <a:rPr kumimoji="1" lang="ja-JP" altLang="en-US" sz="1000" dirty="0"/>
              <a:t>の「○怪獣やられ </a:t>
            </a:r>
            <a:r>
              <a:rPr kumimoji="1" lang="en-US" altLang="ja-JP" sz="1000" dirty="0"/>
              <a:t>/</a:t>
            </a:r>
            <a:r>
              <a:rPr kumimoji="1" lang="ja-JP" altLang="en-US" sz="1000" dirty="0"/>
              <a:t> ・怪獣のダメージリアクション」に書かれたように現在の</a:t>
            </a:r>
            <a:r>
              <a:rPr kumimoji="1" lang="en-US" altLang="ja-JP" sz="1000" dirty="0"/>
              <a:t>HP</a:t>
            </a:r>
            <a:r>
              <a:rPr kumimoji="1" lang="ja-JP" altLang="en-US" sz="1000" dirty="0"/>
              <a:t>によりモーションが変化する。</a:t>
            </a:r>
            <a:endParaRPr kumimoji="1" lang="en-US" altLang="ja-JP" sz="1000" dirty="0"/>
          </a:p>
          <a:p>
            <a:r>
              <a:rPr kumimoji="1" lang="ja-JP" altLang="en-US" sz="1000" dirty="0"/>
              <a:t>（仕様の資料再掲）</a:t>
            </a:r>
            <a:endParaRPr kumimoji="1" lang="en-US" altLang="ja-JP" sz="1000" dirty="0"/>
          </a:p>
        </p:txBody>
      </p:sp>
      <p:graphicFrame>
        <p:nvGraphicFramePr>
          <p:cNvPr id="8" name="表 7">
            <a:extLst>
              <a:ext uri="{FF2B5EF4-FFF2-40B4-BE49-F238E27FC236}">
                <a16:creationId xmlns:a16="http://schemas.microsoft.com/office/drawing/2014/main" id="{4C712A34-91FF-4565-BC3F-6BCF35174254}"/>
              </a:ext>
            </a:extLst>
          </p:cNvPr>
          <p:cNvGraphicFramePr>
            <a:graphicFrameLocks noGrp="1"/>
          </p:cNvGraphicFramePr>
          <p:nvPr>
            <p:extLst>
              <p:ext uri="{D42A27DB-BD31-4B8C-83A1-F6EECF244321}">
                <p14:modId xmlns:p14="http://schemas.microsoft.com/office/powerpoint/2010/main" val="636347326"/>
              </p:ext>
            </p:extLst>
          </p:nvPr>
        </p:nvGraphicFramePr>
        <p:xfrm>
          <a:off x="669587" y="1281466"/>
          <a:ext cx="4257040" cy="195072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dirty="0"/>
                        <a:t>非弱点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dirty="0"/>
                        <a:t>ノーリアクション</a:t>
                      </a:r>
                      <a:endParaRPr kumimoji="1" lang="en-US" altLang="ja-JP" sz="1000" dirty="0"/>
                    </a:p>
                  </a:txBody>
                  <a:tcPr/>
                </a:tc>
                <a:extLst>
                  <a:ext uri="{0D108BD9-81ED-4DB2-BD59-A6C34878D82A}">
                    <a16:rowId xmlns:a16="http://schemas.microsoft.com/office/drawing/2014/main" val="432273792"/>
                  </a:ext>
                </a:extLst>
              </a:tr>
              <a:tr h="0">
                <a:tc rowSpan="3">
                  <a:txBody>
                    <a:bodyPr/>
                    <a:lstStyle/>
                    <a:p>
                      <a:r>
                        <a:rPr kumimoji="1" lang="ja-JP" altLang="en-US" sz="1000" dirty="0"/>
                        <a:t>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1907973324"/>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042876414"/>
                  </a:ext>
                </a:extLst>
              </a:tr>
              <a:tr h="0">
                <a:tc>
                  <a:txBody>
                    <a:bodyPr/>
                    <a:lstStyle/>
                    <a:p>
                      <a:r>
                        <a:rPr kumimoji="1" lang="ja-JP" altLang="en-US" sz="1000" dirty="0"/>
                        <a:t>部位破壊</a:t>
                      </a:r>
                    </a:p>
                  </a:txBody>
                  <a:tcPr/>
                </a:tc>
                <a:tc>
                  <a:txBody>
                    <a:bodyPr/>
                    <a:lstStyle/>
                    <a:p>
                      <a:r>
                        <a:rPr kumimoji="1" lang="en-US" altLang="ja-JP" sz="1000" dirty="0"/>
                        <a:t>-</a:t>
                      </a:r>
                    </a:p>
                  </a:txBody>
                  <a:tcPr/>
                </a:tc>
                <a:tc>
                  <a:txBody>
                    <a:bodyPr/>
                    <a:lstStyle/>
                    <a:p>
                      <a:r>
                        <a:rPr kumimoji="1" lang="ja-JP" altLang="en-US" sz="1000" dirty="0"/>
                        <a:t>部位破壊モーション</a:t>
                      </a:r>
                      <a:endParaRPr kumimoji="1" lang="en-US" altLang="ja-JP" sz="1000" dirty="0"/>
                    </a:p>
                  </a:txBody>
                  <a:tcPr/>
                </a:tc>
                <a:extLst>
                  <a:ext uri="{0D108BD9-81ED-4DB2-BD59-A6C34878D82A}">
                    <a16:rowId xmlns:a16="http://schemas.microsoft.com/office/drawing/2014/main" val="763136966"/>
                  </a:ext>
                </a:extLst>
              </a:tr>
            </a:tbl>
          </a:graphicData>
        </a:graphic>
      </p:graphicFrame>
      <p:sp>
        <p:nvSpPr>
          <p:cNvPr id="9" name="テキスト ボックス 8">
            <a:extLst>
              <a:ext uri="{FF2B5EF4-FFF2-40B4-BE49-F238E27FC236}">
                <a16:creationId xmlns:a16="http://schemas.microsoft.com/office/drawing/2014/main" id="{85FFB001-9C18-42B8-AC79-E4BF45A94EE8}"/>
              </a:ext>
            </a:extLst>
          </p:cNvPr>
          <p:cNvSpPr txBox="1"/>
          <p:nvPr/>
        </p:nvSpPr>
        <p:spPr>
          <a:xfrm>
            <a:off x="4926627" y="1294880"/>
            <a:ext cx="4160113" cy="1169551"/>
          </a:xfrm>
          <a:prstGeom prst="rect">
            <a:avLst/>
          </a:prstGeom>
          <a:noFill/>
        </p:spPr>
        <p:txBody>
          <a:bodyPr wrap="non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a:t>
            </a:r>
            <a:r>
              <a:rPr kumimoji="1" lang="ja-JP" altLang="en-US" sz="1000"/>
              <a:t>回の</a:t>
            </a:r>
            <a:endParaRPr kumimoji="1" lang="en-US" altLang="ja-JP" sz="1000"/>
          </a:p>
          <a:p>
            <a:r>
              <a:rPr kumimoji="1" lang="ja-JP" altLang="en-US" sz="1000"/>
              <a:t>再生</a:t>
            </a:r>
            <a:r>
              <a:rPr kumimoji="1" lang="ja-JP" altLang="en-US" sz="1000" dirty="0"/>
              <a:t>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1" name="テキスト ボックス 10">
            <a:extLst>
              <a:ext uri="{FF2B5EF4-FFF2-40B4-BE49-F238E27FC236}">
                <a16:creationId xmlns:a16="http://schemas.microsoft.com/office/drawing/2014/main" id="{3E5DA174-3951-4338-828F-6CDB42DE7567}"/>
              </a:ext>
            </a:extLst>
          </p:cNvPr>
          <p:cNvSpPr txBox="1"/>
          <p:nvPr/>
        </p:nvSpPr>
        <p:spPr>
          <a:xfrm>
            <a:off x="415419" y="611802"/>
            <a:ext cx="3788217" cy="307777"/>
          </a:xfrm>
          <a:prstGeom prst="rect">
            <a:avLst/>
          </a:prstGeom>
          <a:noFill/>
        </p:spPr>
        <p:txBody>
          <a:bodyPr wrap="none" rtlCol="0">
            <a:spAutoFit/>
          </a:bodyPr>
          <a:lstStyle/>
          <a:p>
            <a:r>
              <a:rPr kumimoji="1" lang="ja-JP" altLang="en-US" sz="1400" b="1" dirty="0"/>
              <a:t>●ダメージモーション</a:t>
            </a:r>
            <a:r>
              <a:rPr kumimoji="1" lang="ja-JP" altLang="en-US" sz="1400" b="1"/>
              <a:t>について</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68DF6C5F-054D-4549-B916-B9E2D719C6AE}"/>
              </a:ext>
            </a:extLst>
          </p:cNvPr>
          <p:cNvSpPr txBox="1"/>
          <p:nvPr/>
        </p:nvSpPr>
        <p:spPr>
          <a:xfrm>
            <a:off x="669587" y="3388062"/>
            <a:ext cx="3583032" cy="276999"/>
          </a:xfrm>
          <a:prstGeom prst="rect">
            <a:avLst/>
          </a:prstGeom>
          <a:noFill/>
        </p:spPr>
        <p:txBody>
          <a:bodyPr wrap="none" rtlCol="0">
            <a:spAutoFit/>
          </a:bodyPr>
          <a:lstStyle/>
          <a:p>
            <a:r>
              <a:rPr kumimoji="1" lang="ja-JP" altLang="en-US" sz="1200" b="1"/>
              <a:t>○増殖怪獣のダメージモーション</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dirty="0">
              <a:solidFill>
                <a:srgbClr val="FF0000"/>
              </a:solidFill>
            </a:endParaRPr>
          </a:p>
        </p:txBody>
      </p:sp>
      <p:sp>
        <p:nvSpPr>
          <p:cNvPr id="13" name="テキスト ボックス 12">
            <a:extLst>
              <a:ext uri="{FF2B5EF4-FFF2-40B4-BE49-F238E27FC236}">
                <a16:creationId xmlns:a16="http://schemas.microsoft.com/office/drawing/2014/main" id="{EEFA040D-C69A-4BE3-BCFC-82F51D8DF7A8}"/>
              </a:ext>
            </a:extLst>
          </p:cNvPr>
          <p:cNvSpPr txBox="1"/>
          <p:nvPr/>
        </p:nvSpPr>
        <p:spPr>
          <a:xfrm>
            <a:off x="809696" y="3665061"/>
            <a:ext cx="6375463" cy="400110"/>
          </a:xfrm>
          <a:prstGeom prst="rect">
            <a:avLst/>
          </a:prstGeom>
          <a:noFill/>
        </p:spPr>
        <p:txBody>
          <a:bodyPr wrap="none" rtlCol="0">
            <a:spAutoFit/>
          </a:bodyPr>
          <a:lstStyle/>
          <a:p>
            <a:r>
              <a:rPr kumimoji="1" lang="ja-JP" altLang="en-US" sz="1000"/>
              <a:t>増殖怪獣は、複数体いて、さらに激怒状態、弱点がないため、ダメージモーションの管理は</a:t>
            </a:r>
            <a:r>
              <a:rPr kumimoji="1" lang="en-US" altLang="ja-JP" sz="1000"/>
              <a:t>HP</a:t>
            </a:r>
            <a:r>
              <a:rPr kumimoji="1" lang="ja-JP" altLang="en-US" sz="1000"/>
              <a:t>のみで行う。</a:t>
            </a:r>
            <a:endParaRPr kumimoji="1" lang="en-US" altLang="ja-JP" sz="1000"/>
          </a:p>
          <a:p>
            <a:r>
              <a:rPr kumimoji="1" lang="ja-JP" altLang="en-US" sz="1000"/>
              <a:t>増殖怪獣自体の</a:t>
            </a:r>
            <a:r>
              <a:rPr kumimoji="1" lang="en-US" altLang="ja-JP" sz="1000"/>
              <a:t>HP</a:t>
            </a:r>
            <a:r>
              <a:rPr kumimoji="1" lang="ja-JP" altLang="en-US" sz="1000"/>
              <a:t>は個別にあるので、モーションも個別で発生させる。</a:t>
            </a:r>
            <a:endParaRPr kumimoji="1" lang="en-US" altLang="ja-JP" sz="1000" dirty="0"/>
          </a:p>
        </p:txBody>
      </p:sp>
      <p:graphicFrame>
        <p:nvGraphicFramePr>
          <p:cNvPr id="14" name="表 13">
            <a:extLst>
              <a:ext uri="{FF2B5EF4-FFF2-40B4-BE49-F238E27FC236}">
                <a16:creationId xmlns:a16="http://schemas.microsoft.com/office/drawing/2014/main" id="{AD1FF7F6-28FA-485B-BDBF-CE805036792A}"/>
              </a:ext>
            </a:extLst>
          </p:cNvPr>
          <p:cNvGraphicFramePr>
            <a:graphicFrameLocks noGrp="1"/>
          </p:cNvGraphicFramePr>
          <p:nvPr>
            <p:extLst>
              <p:ext uri="{D42A27DB-BD31-4B8C-83A1-F6EECF244321}">
                <p14:modId xmlns:p14="http://schemas.microsoft.com/office/powerpoint/2010/main" val="193076358"/>
              </p:ext>
            </p:extLst>
          </p:nvPr>
        </p:nvGraphicFramePr>
        <p:xfrm>
          <a:off x="923755" y="4156154"/>
          <a:ext cx="4149090" cy="9753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a:t>非弱点</a:t>
                      </a:r>
                      <a:endParaRPr kumimoji="1" lang="ja-JP" altLang="en-US" sz="1000" dirty="0"/>
                    </a:p>
                  </a:txBody>
                  <a:tcPr/>
                </a:tc>
                <a:tc>
                  <a:txBody>
                    <a:bodyPr/>
                    <a:lstStyle/>
                    <a:p>
                      <a:r>
                        <a:rPr kumimoji="1" lang="ja-JP" altLang="en-US" sz="1000" dirty="0"/>
                        <a:t>その攻撃</a:t>
                      </a:r>
                      <a:r>
                        <a:rPr kumimoji="1" lang="ja-JP" altLang="en-US" sz="1000"/>
                        <a:t>で</a:t>
                      </a:r>
                      <a:r>
                        <a:rPr kumimoji="1" lang="en-US" altLang="ja-JP" sz="1000"/>
                        <a:t>HP75%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a:t>
                      </a:r>
                      <a:r>
                        <a:rPr kumimoji="1" lang="ja-JP" altLang="en-US" sz="1000"/>
                        <a:t>で</a:t>
                      </a:r>
                      <a:r>
                        <a:rPr kumimoji="1" lang="en-US" altLang="ja-JP" sz="1000"/>
                        <a:t>HP50</a:t>
                      </a:r>
                      <a:r>
                        <a:rPr kumimoji="1" lang="ja-JP" altLang="en-US" sz="1000"/>
                        <a:t>％</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a:t>その攻撃で</a:t>
                      </a:r>
                      <a:r>
                        <a:rPr kumimoji="1" lang="en-US" altLang="ja-JP" sz="1000"/>
                        <a:t>HP25%</a:t>
                      </a:r>
                      <a:r>
                        <a:rPr kumimoji="1" lang="ja-JP" altLang="en-US" sz="100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432273792"/>
                  </a:ext>
                </a:extLst>
              </a:tr>
            </a:tbl>
          </a:graphicData>
        </a:graphic>
      </p:graphicFrame>
      <p:sp>
        <p:nvSpPr>
          <p:cNvPr id="15" name="四角形: 角を丸くする 14">
            <a:extLst>
              <a:ext uri="{FF2B5EF4-FFF2-40B4-BE49-F238E27FC236}">
                <a16:creationId xmlns:a16="http://schemas.microsoft.com/office/drawing/2014/main" id="{793F552A-CEF5-42B1-BE0E-7B7CAC2E5CFC}"/>
              </a:ext>
            </a:extLst>
          </p:cNvPr>
          <p:cNvSpPr/>
          <p:nvPr/>
        </p:nvSpPr>
        <p:spPr>
          <a:xfrm>
            <a:off x="5156910" y="4003997"/>
            <a:ext cx="3699545" cy="2550050"/>
          </a:xfrm>
          <a:prstGeom prst="roundRect">
            <a:avLst>
              <a:gd name="adj" fmla="val 9900"/>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モーションの発生具合（これだと</a:t>
            </a:r>
            <a:r>
              <a:rPr kumimoji="1" lang="en-US" altLang="ja-JP" sz="1000">
                <a:solidFill>
                  <a:schemeClr val="tx1"/>
                </a:solidFill>
              </a:rPr>
              <a:t>mn002</a:t>
            </a:r>
            <a:r>
              <a:rPr kumimoji="1" lang="ja-JP" altLang="en-US" sz="1000">
                <a:solidFill>
                  <a:schemeClr val="tx1"/>
                </a:solidFill>
              </a:rPr>
              <a:t>では各</a:t>
            </a:r>
            <a:r>
              <a:rPr kumimoji="1" lang="en-US" altLang="ja-JP" sz="1000">
                <a:solidFill>
                  <a:schemeClr val="tx1"/>
                </a:solidFill>
              </a:rPr>
              <a:t>3</a:t>
            </a:r>
            <a:r>
              <a:rPr kumimoji="1" lang="ja-JP" altLang="en-US" sz="1000">
                <a:solidFill>
                  <a:schemeClr val="tx1"/>
                </a:solidFill>
              </a:rPr>
              <a:t>回、計</a:t>
            </a:r>
            <a:r>
              <a:rPr kumimoji="1" lang="en-US" altLang="ja-JP" sz="1000">
                <a:solidFill>
                  <a:schemeClr val="tx1"/>
                </a:solidFill>
              </a:rPr>
              <a:t>9</a:t>
            </a:r>
            <a:r>
              <a:rPr kumimoji="1" lang="ja-JP" altLang="en-US" sz="1000">
                <a:solidFill>
                  <a:schemeClr val="tx1"/>
                </a:solidFill>
              </a:rPr>
              <a:t>回しか発生しない）をみて、残り</a:t>
            </a:r>
            <a:r>
              <a:rPr kumimoji="1" lang="en-US" altLang="ja-JP" sz="1000">
                <a:solidFill>
                  <a:schemeClr val="tx1"/>
                </a:solidFill>
              </a:rPr>
              <a:t>25%</a:t>
            </a:r>
            <a:r>
              <a:rPr kumimoji="1" lang="ja-JP" altLang="en-US" sz="1000">
                <a:solidFill>
                  <a:schemeClr val="tx1"/>
                </a:solidFill>
              </a:rPr>
              <a:t>（大）、残り</a:t>
            </a:r>
            <a:r>
              <a:rPr kumimoji="1" lang="en-US" altLang="ja-JP" sz="1000">
                <a:solidFill>
                  <a:schemeClr val="tx1"/>
                </a:solidFill>
              </a:rPr>
              <a:t>50%</a:t>
            </a:r>
            <a:r>
              <a:rPr kumimoji="1" lang="ja-JP" altLang="en-US" sz="1000">
                <a:solidFill>
                  <a:schemeClr val="tx1"/>
                </a:solidFill>
              </a:rPr>
              <a:t>（中）と残</a:t>
            </a:r>
            <a:r>
              <a:rPr kumimoji="1" lang="en-US" altLang="ja-JP" sz="1000">
                <a:solidFill>
                  <a:schemeClr val="tx1"/>
                </a:solidFill>
              </a:rPr>
              <a:t>HP</a:t>
            </a:r>
            <a:r>
              <a:rPr kumimoji="1" lang="ja-JP" altLang="en-US" sz="1000">
                <a:solidFill>
                  <a:schemeClr val="tx1"/>
                </a:solidFill>
              </a:rPr>
              <a:t>関係なく、攻撃発生したら</a:t>
            </a:r>
            <a:r>
              <a:rPr kumimoji="1" lang="en-US" altLang="ja-JP" sz="1000">
                <a:solidFill>
                  <a:schemeClr val="tx1"/>
                </a:solidFill>
              </a:rPr>
              <a:t>25%</a:t>
            </a:r>
            <a:r>
              <a:rPr kumimoji="1" lang="ja-JP" altLang="en-US" sz="1000">
                <a:solidFill>
                  <a:schemeClr val="tx1"/>
                </a:solidFill>
              </a:rPr>
              <a:t>の確率で（小）発生みたいなものを入れるかも。</a:t>
            </a:r>
            <a:endParaRPr kumimoji="1" lang="en-US" altLang="ja-JP" sz="1000">
              <a:solidFill>
                <a:schemeClr val="tx1"/>
              </a:solidFill>
            </a:endParaRPr>
          </a:p>
          <a:p>
            <a:endParaRPr kumimoji="1" lang="en-US" altLang="ja-JP" sz="1000">
              <a:solidFill>
                <a:schemeClr val="tx1"/>
              </a:solidFill>
            </a:endParaRPr>
          </a:p>
          <a:p>
            <a:r>
              <a:rPr kumimoji="1" lang="ja-JP" altLang="en-US" sz="1000" b="1">
                <a:solidFill>
                  <a:schemeClr val="tx1"/>
                </a:solidFill>
              </a:rPr>
              <a:t>メモ２</a:t>
            </a:r>
            <a:endParaRPr kumimoji="1" lang="en-US" altLang="ja-JP" sz="1000" b="1">
              <a:solidFill>
                <a:schemeClr val="tx1"/>
              </a:solidFill>
            </a:endParaRPr>
          </a:p>
          <a:p>
            <a:r>
              <a:rPr kumimoji="1" lang="ja-JP" altLang="en-US" sz="1000">
                <a:solidFill>
                  <a:schemeClr val="tx1"/>
                </a:solidFill>
              </a:rPr>
              <a:t>↑の場合</a:t>
            </a:r>
            <a:endParaRPr kumimoji="1" lang="en-US" altLang="ja-JP" sz="1000">
              <a:solidFill>
                <a:schemeClr val="tx1"/>
              </a:solidFill>
            </a:endParaRPr>
          </a:p>
          <a:p>
            <a:r>
              <a:rPr kumimoji="1" lang="ja-JP" altLang="en-US" sz="1000">
                <a:solidFill>
                  <a:schemeClr val="tx1"/>
                </a:solidFill>
              </a:rPr>
              <a:t>・モーション発生中は新たなダメージモーションを発生させない。</a:t>
            </a:r>
            <a:endParaRPr kumimoji="1" lang="en-US" altLang="ja-JP" sz="1000">
              <a:solidFill>
                <a:schemeClr val="tx1"/>
              </a:solidFill>
            </a:endParaRPr>
          </a:p>
          <a:p>
            <a:r>
              <a:rPr kumimoji="1" lang="ja-JP" altLang="en-US" sz="1000">
                <a:solidFill>
                  <a:schemeClr val="tx1"/>
                </a:solidFill>
              </a:rPr>
              <a:t>・（小）発生時に（中）とか（大）の条件になった場合、（小）終了後（中）とか（大）を発生させる。</a:t>
            </a:r>
            <a:endParaRPr kumimoji="1" lang="en-US" altLang="ja-JP" sz="1000">
              <a:solidFill>
                <a:schemeClr val="tx1"/>
              </a:solidFill>
            </a:endParaRPr>
          </a:p>
          <a:p>
            <a:r>
              <a:rPr kumimoji="1" lang="ja-JP" altLang="en-US" sz="1000">
                <a:solidFill>
                  <a:schemeClr val="tx1"/>
                </a:solidFill>
              </a:rPr>
              <a:t>↑</a:t>
            </a:r>
            <a:endParaRPr kumimoji="1" lang="en-US" altLang="ja-JP" sz="1000">
              <a:solidFill>
                <a:schemeClr val="tx1"/>
              </a:solidFill>
            </a:endParaRPr>
          </a:p>
          <a:p>
            <a:r>
              <a:rPr kumimoji="1" lang="ja-JP" altLang="en-US" sz="1000">
                <a:solidFill>
                  <a:schemeClr val="tx1"/>
                </a:solidFill>
              </a:rPr>
              <a:t>やる場合、増殖怪獣に限らず全怪獣に適用するかと。</a:t>
            </a:r>
            <a:endParaRPr kumimoji="1" lang="en-US" altLang="ja-JP" sz="1000">
              <a:solidFill>
                <a:schemeClr val="tx1"/>
              </a:solidFill>
            </a:endParaRPr>
          </a:p>
        </p:txBody>
      </p:sp>
    </p:spTree>
    <p:extLst>
      <p:ext uri="{BB962C8B-B14F-4D97-AF65-F5344CB8AC3E}">
        <p14:creationId xmlns:p14="http://schemas.microsoft.com/office/powerpoint/2010/main" val="122224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2044149" cy="246221"/>
          </a:xfrm>
          <a:prstGeom prst="rect">
            <a:avLst/>
          </a:prstGeom>
          <a:noFill/>
        </p:spPr>
        <p:txBody>
          <a:bodyPr wrap="none" rtlCol="0">
            <a:spAutoFit/>
          </a:bodyPr>
          <a:lstStyle/>
          <a:p>
            <a:r>
              <a:rPr kumimoji="1" lang="ja-JP" altLang="en-US" sz="1000" b="1" dirty="0"/>
              <a:t>・</a:t>
            </a:r>
            <a:r>
              <a:rPr kumimoji="1" lang="ja-JP" altLang="en-US" sz="1000" b="1"/>
              <a:t>かばい解除</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a:t>
            </a:r>
            <a:r>
              <a:rPr kumimoji="1" lang="ja-JP" altLang="en-US" sz="1000"/>
              <a:t>時間経過。</a:t>
            </a:r>
            <a:r>
              <a:rPr kumimoji="1" lang="en-US" altLang="ja-JP" sz="1000" b="1"/>
              <a:t>15</a:t>
            </a:r>
            <a:r>
              <a:rPr kumimoji="1" lang="ja-JP" altLang="en-US" sz="1000" b="1"/>
              <a:t>秒</a:t>
            </a:r>
            <a:r>
              <a:rPr kumimoji="1" lang="ja-JP" altLang="en-US" sz="1000"/>
              <a:t>とする。（怪獣ごとに調整する）</a:t>
            </a:r>
            <a:endParaRPr kumimoji="1" lang="en-US" altLang="ja-JP" sz="1000" dirty="0"/>
          </a:p>
          <a:p>
            <a:endParaRPr kumimoji="1" lang="en-US" altLang="ja-JP" sz="1000" dirty="0"/>
          </a:p>
          <a:p>
            <a:r>
              <a:rPr kumimoji="1" lang="ja-JP" altLang="en-US" sz="1000" strike="sngStrike" dirty="0"/>
              <a:t>　</a:t>
            </a:r>
            <a:r>
              <a:rPr kumimoji="1" lang="en-US" altLang="ja-JP" sz="1000" strike="sngStrike" dirty="0"/>
              <a:t>2</a:t>
            </a:r>
            <a:r>
              <a:rPr kumimoji="1" lang="ja-JP" altLang="en-US" sz="1000" strike="sngStrike" dirty="0"/>
              <a:t>．怪獣のクールタイム</a:t>
            </a:r>
            <a:r>
              <a:rPr kumimoji="1" lang="ja-JP" altLang="en-US" sz="1000" strike="sngStrike"/>
              <a:t>終了時</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strike="sngStrike" dirty="0"/>
          </a:p>
          <a:p>
            <a:r>
              <a:rPr kumimoji="1" lang="ja-JP" altLang="en-US" sz="1000" strike="sngStrike" dirty="0"/>
              <a:t>　</a:t>
            </a:r>
            <a:r>
              <a:rPr kumimoji="1" lang="en-US" altLang="ja-JP" sz="1000" strike="sngStrike" dirty="0"/>
              <a:t>3</a:t>
            </a:r>
            <a:r>
              <a:rPr kumimoji="1" lang="ja-JP" altLang="en-US" sz="1000" strike="sngStrike" dirty="0"/>
              <a:t>．特殊条件（</a:t>
            </a:r>
            <a:r>
              <a:rPr kumimoji="1" lang="en-US" altLang="ja-JP" sz="1000" strike="sngStrike" dirty="0"/>
              <a:t>1st</a:t>
            </a:r>
            <a:r>
              <a:rPr kumimoji="1" lang="ja-JP" altLang="en-US" sz="1000" strike="sngStrike" dirty="0"/>
              <a:t>プレイアブルには</a:t>
            </a:r>
            <a:r>
              <a:rPr kumimoji="1" lang="ja-JP" altLang="en-US" sz="1000" strike="sngStrike"/>
              <a:t>不要）</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dirty="0"/>
          </a:p>
          <a:p>
            <a:r>
              <a:rPr kumimoji="1" lang="ja-JP" altLang="en-US" sz="1000" dirty="0"/>
              <a:t>　　基本的にずっとかばい状態で特殊な条件を満たすとかばいをしなくなる怪獣なども</a:t>
            </a:r>
            <a:r>
              <a:rPr kumimoji="1" lang="ja-JP" altLang="en-US" sz="1000"/>
              <a:t>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●ダメージ表現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怪獣や、部隊の被ダメージに伴い、画面にそのときに食らったダメージ数字を明示する演出を行う。</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桁は分けず、拡大しつつダメージを表示し、一定時間表示した後フェードで消す。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049992"/>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1926881"/>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17304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17304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188077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1880781"/>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423924"/>
            <a:ext cx="1210588" cy="21544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371331"/>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1942270"/>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300052"/>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190958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1888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1909585"/>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188830"/>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1942270"/>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371331"/>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051238"/>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D38B752-6D7C-4F0C-BF35-9037DAFBCEE9}"/>
              </a:ext>
            </a:extLst>
          </p:cNvPr>
          <p:cNvSpPr txBox="1"/>
          <p:nvPr/>
        </p:nvSpPr>
        <p:spPr>
          <a:xfrm>
            <a:off x="654969" y="2806818"/>
            <a:ext cx="1082348" cy="246221"/>
          </a:xfrm>
          <a:prstGeom prst="rect">
            <a:avLst/>
          </a:prstGeom>
          <a:noFill/>
        </p:spPr>
        <p:txBody>
          <a:bodyPr wrap="none" rtlCol="0" anchor="ctr">
            <a:spAutoFit/>
          </a:bodyPr>
          <a:lstStyle/>
          <a:p>
            <a:r>
              <a:rPr kumimoji="1" lang="ja-JP" altLang="en-US" sz="1000" b="1" dirty="0">
                <a:latin typeface="+mn-ea"/>
              </a:rPr>
              <a:t>・効果毎の違い</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1454D008-53C2-4BCE-9B1B-0C42960CD087}"/>
              </a:ext>
            </a:extLst>
          </p:cNvPr>
          <p:cNvSpPr txBox="1"/>
          <p:nvPr/>
        </p:nvSpPr>
        <p:spPr>
          <a:xfrm>
            <a:off x="906215" y="3091621"/>
            <a:ext cx="7652678" cy="246221"/>
          </a:xfrm>
          <a:prstGeom prst="rect">
            <a:avLst/>
          </a:prstGeom>
          <a:noFill/>
        </p:spPr>
        <p:txBody>
          <a:bodyPr wrap="square" rtlCol="0" anchor="ctr">
            <a:spAutoFit/>
          </a:bodyPr>
          <a:lstStyle/>
          <a:p>
            <a:r>
              <a:rPr kumimoji="1" lang="ja-JP" altLang="en-US" sz="1000" dirty="0">
                <a:latin typeface="+mn-ea"/>
              </a:rPr>
              <a:t>ダメージ時の影響によって文字の表示方法が少し異なる。</a:t>
            </a:r>
            <a:endParaRPr kumimoji="1" lang="en-US" altLang="ja-JP" sz="1000" dirty="0">
              <a:latin typeface="+mn-ea"/>
            </a:endParaRPr>
          </a:p>
        </p:txBody>
      </p:sp>
      <p:sp>
        <p:nvSpPr>
          <p:cNvPr id="34" name="テキスト ボックス 33">
            <a:extLst>
              <a:ext uri="{FF2B5EF4-FFF2-40B4-BE49-F238E27FC236}">
                <a16:creationId xmlns:a16="http://schemas.microsoft.com/office/drawing/2014/main" id="{46D4F05D-CF1B-430D-A301-BEA422119639}"/>
              </a:ext>
            </a:extLst>
          </p:cNvPr>
          <p:cNvSpPr txBox="1"/>
          <p:nvPr/>
        </p:nvSpPr>
        <p:spPr>
          <a:xfrm>
            <a:off x="909206" y="3463010"/>
            <a:ext cx="671979"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通常時</a:t>
            </a:r>
            <a:endParaRPr kumimoji="1" lang="en-US" altLang="ja-JP" sz="1000" b="1" dirty="0">
              <a:latin typeface="+mn-ea"/>
            </a:endParaRPr>
          </a:p>
        </p:txBody>
      </p:sp>
      <p:sp>
        <p:nvSpPr>
          <p:cNvPr id="35" name="テキスト ボックス 34">
            <a:extLst>
              <a:ext uri="{FF2B5EF4-FFF2-40B4-BE49-F238E27FC236}">
                <a16:creationId xmlns:a16="http://schemas.microsoft.com/office/drawing/2014/main" id="{5A1CEC06-EBD0-482F-A640-A292750BF588}"/>
              </a:ext>
            </a:extLst>
          </p:cNvPr>
          <p:cNvSpPr txBox="1"/>
          <p:nvPr/>
        </p:nvSpPr>
        <p:spPr>
          <a:xfrm>
            <a:off x="1015230" y="3711288"/>
            <a:ext cx="7652678" cy="246221"/>
          </a:xfrm>
          <a:prstGeom prst="rect">
            <a:avLst/>
          </a:prstGeom>
          <a:noFill/>
        </p:spPr>
        <p:txBody>
          <a:bodyPr wrap="square" rtlCol="0" anchor="ctr">
            <a:spAutoFit/>
          </a:bodyPr>
          <a:lstStyle/>
          <a:p>
            <a:r>
              <a:rPr kumimoji="1" lang="ja-JP" altLang="en-US" sz="1000" dirty="0">
                <a:latin typeface="+mn-ea"/>
              </a:rPr>
              <a:t>上記の通り。文字色は白。</a:t>
            </a:r>
            <a:endParaRPr kumimoji="1" lang="en-US" altLang="ja-JP" sz="1000" dirty="0">
              <a:latin typeface="+mn-ea"/>
            </a:endParaRPr>
          </a:p>
        </p:txBody>
      </p:sp>
      <p:sp>
        <p:nvSpPr>
          <p:cNvPr id="36" name="テキスト ボックス 35">
            <a:extLst>
              <a:ext uri="{FF2B5EF4-FFF2-40B4-BE49-F238E27FC236}">
                <a16:creationId xmlns:a16="http://schemas.microsoft.com/office/drawing/2014/main" id="{C00E4279-1DDF-4F08-9DEA-3F750FAD85B3}"/>
              </a:ext>
            </a:extLst>
          </p:cNvPr>
          <p:cNvSpPr txBox="1"/>
          <p:nvPr/>
        </p:nvSpPr>
        <p:spPr>
          <a:xfrm>
            <a:off x="909206" y="4021242"/>
            <a:ext cx="1184940"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クリティカル時</a:t>
            </a:r>
            <a:endParaRPr kumimoji="1" lang="en-US" altLang="ja-JP" sz="1000" b="1" dirty="0">
              <a:latin typeface="+mn-ea"/>
            </a:endParaRPr>
          </a:p>
        </p:txBody>
      </p:sp>
      <p:sp>
        <p:nvSpPr>
          <p:cNvPr id="37" name="テキスト ボックス 36">
            <a:extLst>
              <a:ext uri="{FF2B5EF4-FFF2-40B4-BE49-F238E27FC236}">
                <a16:creationId xmlns:a16="http://schemas.microsoft.com/office/drawing/2014/main" id="{4293CF72-55A3-415E-A294-BB4B700AACA8}"/>
              </a:ext>
            </a:extLst>
          </p:cNvPr>
          <p:cNvSpPr txBox="1"/>
          <p:nvPr/>
        </p:nvSpPr>
        <p:spPr>
          <a:xfrm>
            <a:off x="1015230" y="4192576"/>
            <a:ext cx="7652678" cy="400110"/>
          </a:xfrm>
          <a:prstGeom prst="rect">
            <a:avLst/>
          </a:prstGeom>
          <a:noFill/>
        </p:spPr>
        <p:txBody>
          <a:bodyPr wrap="square" rtlCol="0" anchor="ctr">
            <a:spAutoFit/>
          </a:bodyPr>
          <a:lstStyle/>
          <a:p>
            <a:r>
              <a:rPr kumimoji="1" lang="ja-JP" altLang="en-US" sz="1000" dirty="0">
                <a:latin typeface="+mn-ea"/>
              </a:rPr>
              <a:t>上記の動きに加え、振動が加わる。文字色は黄色。文字サイズ</a:t>
            </a:r>
            <a:r>
              <a:rPr kumimoji="1" lang="en-US" altLang="ja-JP" sz="1000" dirty="0">
                <a:latin typeface="+mn-ea"/>
              </a:rPr>
              <a:t>1.5</a:t>
            </a:r>
            <a:r>
              <a:rPr kumimoji="1" lang="ja-JP" altLang="en-US" sz="1000" dirty="0">
                <a:latin typeface="+mn-ea"/>
              </a:rPr>
              <a:t>倍。</a:t>
            </a:r>
            <a:endParaRPr kumimoji="1" lang="en-US" altLang="ja-JP" sz="1000" dirty="0">
              <a:latin typeface="+mn-ea"/>
            </a:endParaRPr>
          </a:p>
          <a:p>
            <a:r>
              <a:rPr kumimoji="1" lang="ja-JP" altLang="en-US" sz="1000" dirty="0">
                <a:latin typeface="+mn-ea"/>
              </a:rPr>
              <a:t>振動は</a:t>
            </a:r>
            <a:r>
              <a:rPr kumimoji="1" lang="en-US" altLang="ja-JP" sz="1000" dirty="0">
                <a:latin typeface="+mn-ea"/>
              </a:rPr>
              <a:t>100</a:t>
            </a:r>
            <a:r>
              <a:rPr kumimoji="1" lang="ja-JP" altLang="en-US" sz="1000" dirty="0">
                <a:latin typeface="+mn-ea"/>
              </a:rPr>
              <a:t>％のサイズになるまで。</a:t>
            </a:r>
            <a:endParaRPr kumimoji="1" lang="en-US" altLang="ja-JP" sz="1000" dirty="0">
              <a:latin typeface="+mn-ea"/>
            </a:endParaRPr>
          </a:p>
        </p:txBody>
      </p:sp>
      <p:sp>
        <p:nvSpPr>
          <p:cNvPr id="38" name="テキスト ボックス 37">
            <a:extLst>
              <a:ext uri="{FF2B5EF4-FFF2-40B4-BE49-F238E27FC236}">
                <a16:creationId xmlns:a16="http://schemas.microsoft.com/office/drawing/2014/main" id="{CA860AF4-28DB-417C-9D04-1E48467A752E}"/>
              </a:ext>
            </a:extLst>
          </p:cNvPr>
          <p:cNvSpPr txBox="1"/>
          <p:nvPr/>
        </p:nvSpPr>
        <p:spPr>
          <a:xfrm>
            <a:off x="909206" y="4707154"/>
            <a:ext cx="954107" cy="246221"/>
          </a:xfrm>
          <a:prstGeom prst="rect">
            <a:avLst/>
          </a:prstGeom>
          <a:noFill/>
        </p:spPr>
        <p:txBody>
          <a:bodyPr wrap="none" rtlCol="0" anchor="ctr">
            <a:spAutoFit/>
          </a:bodyPr>
          <a:lstStyle/>
          <a:p>
            <a:r>
              <a:rPr kumimoji="1" lang="ja-JP" altLang="en-US" sz="1000" b="1" dirty="0">
                <a:latin typeface="+mn-ea"/>
              </a:rPr>
              <a:t>弱点ヒット時</a:t>
            </a:r>
            <a:endParaRPr kumimoji="1" lang="en-US" altLang="ja-JP" sz="1000" b="1" dirty="0">
              <a:latin typeface="+mn-ea"/>
            </a:endParaRPr>
          </a:p>
        </p:txBody>
      </p:sp>
      <p:sp>
        <p:nvSpPr>
          <p:cNvPr id="39" name="テキスト ボックス 38">
            <a:extLst>
              <a:ext uri="{FF2B5EF4-FFF2-40B4-BE49-F238E27FC236}">
                <a16:creationId xmlns:a16="http://schemas.microsoft.com/office/drawing/2014/main" id="{E322DAB8-EEDE-43E4-B226-92389935AB8B}"/>
              </a:ext>
            </a:extLst>
          </p:cNvPr>
          <p:cNvSpPr txBox="1"/>
          <p:nvPr/>
        </p:nvSpPr>
        <p:spPr>
          <a:xfrm>
            <a:off x="1015230" y="5045707"/>
            <a:ext cx="7652678" cy="246221"/>
          </a:xfrm>
          <a:prstGeom prst="rect">
            <a:avLst/>
          </a:prstGeom>
          <a:noFill/>
        </p:spPr>
        <p:txBody>
          <a:bodyPr wrap="square" rtlCol="0" anchor="ctr">
            <a:spAutoFit/>
          </a:bodyPr>
          <a:lstStyle/>
          <a:p>
            <a:r>
              <a:rPr kumimoji="1" lang="ja-JP" altLang="en-US" sz="1000" dirty="0">
                <a:latin typeface="+mn-ea"/>
              </a:rPr>
              <a:t>上記の動きに加え、振動が加わる。文字色は赤。</a:t>
            </a:r>
            <a:endParaRPr kumimoji="1" lang="en-US" altLang="ja-JP" sz="1000" dirty="0">
              <a:latin typeface="+mn-ea"/>
            </a:endParaRPr>
          </a:p>
        </p:txBody>
      </p:sp>
    </p:spTree>
    <p:extLst>
      <p:ext uri="{BB962C8B-B14F-4D97-AF65-F5344CB8AC3E}">
        <p14:creationId xmlns:p14="http://schemas.microsoft.com/office/powerpoint/2010/main" val="147505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96B3C10-6097-4847-BBE8-D440B871B54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76C6EE2-A301-4655-9150-8F4345C6D27C}"/>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A5AA119F-37EA-4FEC-936E-9EFACFDB3203}"/>
              </a:ext>
            </a:extLst>
          </p:cNvPr>
          <p:cNvSpPr txBox="1"/>
          <p:nvPr/>
        </p:nvSpPr>
        <p:spPr>
          <a:xfrm>
            <a:off x="415419" y="538799"/>
            <a:ext cx="2351926" cy="307777"/>
          </a:xfrm>
          <a:prstGeom prst="rect">
            <a:avLst/>
          </a:prstGeom>
          <a:noFill/>
        </p:spPr>
        <p:txBody>
          <a:bodyPr wrap="none" rtlCol="0">
            <a:spAutoFit/>
          </a:bodyPr>
          <a:lstStyle/>
          <a:p>
            <a:r>
              <a:rPr kumimoji="1" lang="ja-JP" altLang="en-US" sz="1400" b="1"/>
              <a:t>●毒・酸表現</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追記</a:t>
            </a:r>
            <a:r>
              <a:rPr kumimoji="1" lang="ja-JP" altLang="en-US" sz="1000" b="1" dirty="0">
                <a:solidFill>
                  <a:srgbClr val="FF0000"/>
                </a:solidFill>
              </a:rPr>
              <a:t>）</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D2ACA780-F32C-43DE-BD8F-5555953BA23B}"/>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矢印: 上 7">
            <a:extLst>
              <a:ext uri="{FF2B5EF4-FFF2-40B4-BE49-F238E27FC236}">
                <a16:creationId xmlns:a16="http://schemas.microsoft.com/office/drawing/2014/main" id="{24136868-77E1-4774-8D60-48249B1ED50C}"/>
              </a:ext>
            </a:extLst>
          </p:cNvPr>
          <p:cNvSpPr/>
          <p:nvPr/>
        </p:nvSpPr>
        <p:spPr>
          <a:xfrm flipV="1">
            <a:off x="5022081" y="185808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A7413053-B7BB-4CF6-98D7-04CD9BF75BC7}"/>
              </a:ext>
            </a:extLst>
          </p:cNvPr>
          <p:cNvSpPr/>
          <p:nvPr/>
        </p:nvSpPr>
        <p:spPr>
          <a:xfrm flipV="1">
            <a:off x="3649857" y="1800911"/>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8EDCBE02-7F52-4646-B63B-5B1F96D5890C}"/>
              </a:ext>
            </a:extLst>
          </p:cNvPr>
          <p:cNvSpPr/>
          <p:nvPr/>
        </p:nvSpPr>
        <p:spPr>
          <a:xfrm flipV="1">
            <a:off x="2081951" y="1845127"/>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48BA6CC4-0219-454F-9680-5EC51FAE7769}"/>
              </a:ext>
            </a:extLst>
          </p:cNvPr>
          <p:cNvSpPr/>
          <p:nvPr/>
        </p:nvSpPr>
        <p:spPr>
          <a:xfrm flipV="1">
            <a:off x="812146" y="183311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87EDCD1-C7F8-4291-9246-6487663A3542}"/>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a:latin typeface="+mn-ea"/>
              </a:rPr>
              <a:t>○演出</a:t>
            </a:r>
            <a:r>
              <a:rPr kumimoji="1" lang="ja-JP" altLang="en-US" sz="1000" b="1" dirty="0">
                <a:latin typeface="+mn-ea"/>
              </a:rPr>
              <a:t>イメージ</a:t>
            </a:r>
            <a:endParaRPr kumimoji="1" lang="en-US" altLang="ja-JP" sz="1000" b="1" dirty="0">
              <a:latin typeface="+mn-ea"/>
            </a:endParaRPr>
          </a:p>
        </p:txBody>
      </p:sp>
      <p:sp>
        <p:nvSpPr>
          <p:cNvPr id="14" name="テキスト ボックス 13">
            <a:extLst>
              <a:ext uri="{FF2B5EF4-FFF2-40B4-BE49-F238E27FC236}">
                <a16:creationId xmlns:a16="http://schemas.microsoft.com/office/drawing/2014/main" id="{B05990F7-9E80-4D52-88EA-7C278D2DB0BC}"/>
              </a:ext>
            </a:extLst>
          </p:cNvPr>
          <p:cNvSpPr txBox="1"/>
          <p:nvPr/>
        </p:nvSpPr>
        <p:spPr>
          <a:xfrm>
            <a:off x="1991554" y="1571382"/>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grpSp>
        <p:nvGrpSpPr>
          <p:cNvPr id="35" name="グループ化 34">
            <a:extLst>
              <a:ext uri="{FF2B5EF4-FFF2-40B4-BE49-F238E27FC236}">
                <a16:creationId xmlns:a16="http://schemas.microsoft.com/office/drawing/2014/main" id="{5DD40AE1-9A00-4BAC-816C-E0851D49433C}"/>
              </a:ext>
            </a:extLst>
          </p:cNvPr>
          <p:cNvGrpSpPr/>
          <p:nvPr/>
        </p:nvGrpSpPr>
        <p:grpSpPr>
          <a:xfrm>
            <a:off x="729777" y="1525280"/>
            <a:ext cx="461890" cy="464227"/>
            <a:chOff x="729777" y="2191523"/>
            <a:chExt cx="461890" cy="464227"/>
          </a:xfrm>
        </p:grpSpPr>
        <p:sp>
          <p:nvSpPr>
            <p:cNvPr id="13" name="テキスト ボックス 12">
              <a:extLst>
                <a:ext uri="{FF2B5EF4-FFF2-40B4-BE49-F238E27FC236}">
                  <a16:creationId xmlns:a16="http://schemas.microsoft.com/office/drawing/2014/main" id="{EA227A8D-7739-4CF2-B769-16AA12445DA3}"/>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5" name="矢印: 下 14">
              <a:extLst>
                <a:ext uri="{FF2B5EF4-FFF2-40B4-BE49-F238E27FC236}">
                  <a16:creationId xmlns:a16="http://schemas.microsoft.com/office/drawing/2014/main" id="{E71B6A81-90F6-4D88-BA2C-279D354646D0}"/>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9C85625-9EE7-4D82-9B0D-283989245107}"/>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0DF3396-CE06-49F8-B611-14D15D5B1DD4}"/>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03F14CEE-F88A-4EDA-8648-9E01455E959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B667C07C-D081-4BC5-A46C-15C9D399E5FF}"/>
              </a:ext>
            </a:extLst>
          </p:cNvPr>
          <p:cNvSpPr txBox="1"/>
          <p:nvPr/>
        </p:nvSpPr>
        <p:spPr>
          <a:xfrm>
            <a:off x="409936" y="2397738"/>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a:latin typeface="+mn-ea"/>
              </a:rPr>
              <a:t>しながら下降する</a:t>
            </a:r>
            <a:r>
              <a:rPr kumimoji="1" lang="ja-JP" altLang="en-US" sz="800" dirty="0">
                <a:latin typeface="+mn-ea"/>
              </a:rPr>
              <a:t>。</a:t>
            </a:r>
            <a:endParaRPr kumimoji="1" lang="en-US" altLang="ja-JP" sz="800" dirty="0">
              <a:latin typeface="+mn-ea"/>
            </a:endParaRPr>
          </a:p>
        </p:txBody>
      </p:sp>
      <p:sp>
        <p:nvSpPr>
          <p:cNvPr id="20" name="テキスト ボックス 19">
            <a:extLst>
              <a:ext uri="{FF2B5EF4-FFF2-40B4-BE49-F238E27FC236}">
                <a16:creationId xmlns:a16="http://schemas.microsoft.com/office/drawing/2014/main" id="{4461AB0B-7A62-441A-80EB-332F7B4EEF8A}"/>
              </a:ext>
            </a:extLst>
          </p:cNvPr>
          <p:cNvSpPr txBox="1"/>
          <p:nvPr/>
        </p:nvSpPr>
        <p:spPr>
          <a:xfrm>
            <a:off x="1637290" y="2406700"/>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2" name="テキスト ボックス 21">
            <a:extLst>
              <a:ext uri="{FF2B5EF4-FFF2-40B4-BE49-F238E27FC236}">
                <a16:creationId xmlns:a16="http://schemas.microsoft.com/office/drawing/2014/main" id="{D639A9B9-55DC-48DF-B4E1-767BF3EBF6F3}"/>
              </a:ext>
            </a:extLst>
          </p:cNvPr>
          <p:cNvSpPr txBox="1"/>
          <p:nvPr/>
        </p:nvSpPr>
        <p:spPr>
          <a:xfrm>
            <a:off x="3054775" y="2335421"/>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grpSp>
        <p:nvGrpSpPr>
          <p:cNvPr id="36" name="グループ化 35">
            <a:extLst>
              <a:ext uri="{FF2B5EF4-FFF2-40B4-BE49-F238E27FC236}">
                <a16:creationId xmlns:a16="http://schemas.microsoft.com/office/drawing/2014/main" id="{95C4C021-E4C6-4A1B-8283-BBD24859A1B6}"/>
              </a:ext>
            </a:extLst>
          </p:cNvPr>
          <p:cNvGrpSpPr/>
          <p:nvPr/>
        </p:nvGrpSpPr>
        <p:grpSpPr>
          <a:xfrm>
            <a:off x="3578954" y="1571716"/>
            <a:ext cx="470000" cy="384387"/>
            <a:chOff x="3578954" y="2237959"/>
            <a:chExt cx="470000" cy="384387"/>
          </a:xfrm>
        </p:grpSpPr>
        <p:sp>
          <p:nvSpPr>
            <p:cNvPr id="21" name="テキスト ボックス 20">
              <a:extLst>
                <a:ext uri="{FF2B5EF4-FFF2-40B4-BE49-F238E27FC236}">
                  <a16:creationId xmlns:a16="http://schemas.microsoft.com/office/drawing/2014/main" id="{7A32C5CA-C7A7-4B6C-81F8-871F87B843C3}"/>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3" name="矢印: 下 22">
              <a:extLst>
                <a:ext uri="{FF2B5EF4-FFF2-40B4-BE49-F238E27FC236}">
                  <a16:creationId xmlns:a16="http://schemas.microsoft.com/office/drawing/2014/main" id="{A4CFAE13-F918-446F-AE45-A042F574AB10}"/>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8C397E01-3139-4031-AAC0-A66E82B5996D}"/>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83187F8B-7A27-45E6-B530-BF623DB411EA}"/>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下 25">
              <a:extLst>
                <a:ext uri="{FF2B5EF4-FFF2-40B4-BE49-F238E27FC236}">
                  <a16:creationId xmlns:a16="http://schemas.microsoft.com/office/drawing/2014/main" id="{5F782D83-8D82-44EF-A421-E8EBE4DE0B25}"/>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7" name="テキスト ボックス 26">
            <a:extLst>
              <a:ext uri="{FF2B5EF4-FFF2-40B4-BE49-F238E27FC236}">
                <a16:creationId xmlns:a16="http://schemas.microsoft.com/office/drawing/2014/main" id="{3DC5C3C0-6D2E-4BE4-BDF1-5663C258D26E}"/>
              </a:ext>
            </a:extLst>
          </p:cNvPr>
          <p:cNvSpPr txBox="1"/>
          <p:nvPr/>
        </p:nvSpPr>
        <p:spPr>
          <a:xfrm>
            <a:off x="4936306" y="1586771"/>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8" name="テキスト ボックス 27">
            <a:extLst>
              <a:ext uri="{FF2B5EF4-FFF2-40B4-BE49-F238E27FC236}">
                <a16:creationId xmlns:a16="http://schemas.microsoft.com/office/drawing/2014/main" id="{1D0CF900-C396-421E-9EC1-9253875F8E9F}"/>
              </a:ext>
            </a:extLst>
          </p:cNvPr>
          <p:cNvSpPr txBox="1"/>
          <p:nvPr/>
        </p:nvSpPr>
        <p:spPr>
          <a:xfrm>
            <a:off x="4646175" y="2406700"/>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29" name="二等辺三角形 28">
            <a:extLst>
              <a:ext uri="{FF2B5EF4-FFF2-40B4-BE49-F238E27FC236}">
                <a16:creationId xmlns:a16="http://schemas.microsoft.com/office/drawing/2014/main" id="{24BE5185-C057-4619-922F-ADC75F57D382}"/>
              </a:ext>
            </a:extLst>
          </p:cNvPr>
          <p:cNvSpPr/>
          <p:nvPr/>
        </p:nvSpPr>
        <p:spPr>
          <a:xfrm rot="5400000">
            <a:off x="1497333" y="1695739"/>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AD818D1B-BB56-44B1-A48C-251A60901823}"/>
              </a:ext>
            </a:extLst>
          </p:cNvPr>
          <p:cNvSpPr/>
          <p:nvPr/>
        </p:nvSpPr>
        <p:spPr>
          <a:xfrm rot="5400000">
            <a:off x="3034427"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DB260699-B6EB-49F9-8EBF-443969C7200B}"/>
              </a:ext>
            </a:extLst>
          </p:cNvPr>
          <p:cNvSpPr/>
          <p:nvPr/>
        </p:nvSpPr>
        <p:spPr>
          <a:xfrm rot="5400000">
            <a:off x="4492782"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ECE9B63-E2EC-42F4-B8BD-8AE9AB332D5E}"/>
              </a:ext>
            </a:extLst>
          </p:cNvPr>
          <p:cNvSpPr txBox="1"/>
          <p:nvPr/>
        </p:nvSpPr>
        <p:spPr>
          <a:xfrm>
            <a:off x="654969" y="2863603"/>
            <a:ext cx="569387"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表現</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35209CEC-9FBC-4286-B362-8A221C426E99}"/>
              </a:ext>
            </a:extLst>
          </p:cNvPr>
          <p:cNvSpPr txBox="1"/>
          <p:nvPr/>
        </p:nvSpPr>
        <p:spPr>
          <a:xfrm>
            <a:off x="832536" y="3088851"/>
            <a:ext cx="7652678" cy="1323439"/>
          </a:xfrm>
          <a:prstGeom prst="rect">
            <a:avLst/>
          </a:prstGeom>
          <a:noFill/>
        </p:spPr>
        <p:txBody>
          <a:bodyPr wrap="square" rtlCol="0" anchor="t">
            <a:spAutoFit/>
          </a:bodyPr>
          <a:lstStyle/>
          <a:p>
            <a:r>
              <a:rPr kumimoji="1" lang="ja-JP" altLang="en-US" sz="1000">
                <a:latin typeface="+mn-ea"/>
              </a:rPr>
              <a:t>毒と酸で以下の色味で数字を表現する。</a:t>
            </a:r>
            <a:endParaRPr kumimoji="1" lang="en-US" altLang="ja-JP" sz="1000" dirty="0">
              <a:latin typeface="+mn-ea"/>
            </a:endParaRPr>
          </a:p>
          <a:p>
            <a:endParaRPr kumimoji="1" lang="en-US" altLang="ja-JP" sz="1000" dirty="0">
              <a:latin typeface="+mn-ea"/>
            </a:endParaRPr>
          </a:p>
          <a:p>
            <a:r>
              <a:rPr kumimoji="1" lang="ja-JP" altLang="en-US" sz="1000" b="1">
                <a:latin typeface="+mn-ea"/>
              </a:rPr>
              <a:t>・毒</a:t>
            </a:r>
            <a:endParaRPr kumimoji="1" lang="en-US" altLang="ja-JP" sz="1000" b="1">
              <a:latin typeface="+mn-ea"/>
            </a:endParaRPr>
          </a:p>
          <a:p>
            <a:r>
              <a:rPr kumimoji="1" lang="ja-JP" altLang="en-US" sz="1000">
                <a:latin typeface="+mn-ea"/>
              </a:rPr>
              <a:t>　暗めの紫。</a:t>
            </a:r>
            <a:endParaRPr kumimoji="1" lang="en-US" altLang="ja-JP" sz="1000">
              <a:latin typeface="+mn-ea"/>
            </a:endParaRPr>
          </a:p>
          <a:p>
            <a:endParaRPr kumimoji="1" lang="en-US" altLang="ja-JP" sz="1000">
              <a:latin typeface="+mn-ea"/>
            </a:endParaRPr>
          </a:p>
          <a:p>
            <a:r>
              <a:rPr kumimoji="1" lang="ja-JP" altLang="en-US" sz="1000" b="1">
                <a:latin typeface="+mn-ea"/>
              </a:rPr>
              <a:t>・酸</a:t>
            </a:r>
            <a:endParaRPr kumimoji="1" lang="en-US" altLang="ja-JP" sz="1000" b="1">
              <a:latin typeface="+mn-ea"/>
            </a:endParaRPr>
          </a:p>
          <a:p>
            <a:r>
              <a:rPr kumimoji="1" lang="ja-JP" altLang="en-US" sz="1000">
                <a:latin typeface="+mn-ea"/>
              </a:rPr>
              <a:t>　濁った黄色やオレンジ系の文字。</a:t>
            </a:r>
            <a:endParaRPr kumimoji="1" lang="en-US" altLang="ja-JP" sz="1000">
              <a:latin typeface="+mn-ea"/>
            </a:endParaRPr>
          </a:p>
          <a:p>
            <a:endParaRPr kumimoji="1" lang="en-US" altLang="ja-JP" sz="1000">
              <a:latin typeface="+mn-ea"/>
            </a:endParaRPr>
          </a:p>
        </p:txBody>
      </p:sp>
      <p:sp>
        <p:nvSpPr>
          <p:cNvPr id="34" name="テキスト ボックス 33">
            <a:extLst>
              <a:ext uri="{FF2B5EF4-FFF2-40B4-BE49-F238E27FC236}">
                <a16:creationId xmlns:a16="http://schemas.microsoft.com/office/drawing/2014/main" id="{88F8D834-88C7-49FB-81D7-1A5A4832AA32}"/>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a:latin typeface="+mn-ea"/>
              </a:rPr>
              <a:t>部隊、怪獣の両方に出るが、部隊は</a:t>
            </a:r>
            <a:r>
              <a:rPr kumimoji="1" lang="en-US" altLang="ja-JP" sz="1000">
                <a:latin typeface="+mn-ea"/>
              </a:rPr>
              <a:t>HP</a:t>
            </a:r>
            <a:r>
              <a:rPr kumimoji="1" lang="ja-JP" altLang="en-US" sz="1000">
                <a:latin typeface="+mn-ea"/>
              </a:rPr>
              <a:t>バー上に、怪獣はモデル上の専用の場所に表示する。</a:t>
            </a:r>
            <a:endParaRPr kumimoji="1" lang="en-US" altLang="ja-JP" sz="1000" dirty="0">
              <a:latin typeface="+mn-ea"/>
            </a:endParaRPr>
          </a:p>
        </p:txBody>
      </p:sp>
    </p:spTree>
    <p:extLst>
      <p:ext uri="{BB962C8B-B14F-4D97-AF65-F5344CB8AC3E}">
        <p14:creationId xmlns:p14="http://schemas.microsoft.com/office/powerpoint/2010/main" val="303722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549523"/>
            <a:ext cx="1082348"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怪獣</a:t>
            </a:r>
            <a:r>
              <a:rPr kumimoji="1" lang="ja-JP" altLang="en-US" sz="1000" b="1" dirty="0">
                <a:latin typeface="+mn-ea"/>
              </a:rPr>
              <a:t>への表示</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822425"/>
            <a:ext cx="7652678" cy="553998"/>
          </a:xfrm>
          <a:prstGeom prst="rect">
            <a:avLst/>
          </a:prstGeom>
          <a:noFill/>
        </p:spPr>
        <p:txBody>
          <a:bodyPr wrap="square" rtlCol="0" anchor="t">
            <a:spAutoFit/>
          </a:bodyPr>
          <a:lstStyle/>
          <a:p>
            <a:r>
              <a:rPr kumimoji="1" lang="ja-JP" altLang="en-US" sz="1000" dirty="0">
                <a:latin typeface="+mn-ea"/>
              </a:rPr>
              <a:t>怪獣のヒットエフェクトを出す位置をスクリーン座標に変換し、そこからの一定距離オフセットし</a:t>
            </a:r>
            <a:r>
              <a:rPr kumimoji="1" lang="en-US" altLang="ja-JP" sz="1000" dirty="0">
                <a:latin typeface="+mn-ea"/>
              </a:rPr>
              <a:t>2D</a:t>
            </a:r>
            <a:r>
              <a:rPr kumimoji="1" lang="ja-JP" altLang="en-US" sz="1000" dirty="0">
                <a:latin typeface="+mn-ea"/>
              </a:rPr>
              <a:t>的に表示する。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タイミング的には怪獣へのヒットエフェクトと同時に表示する。</a:t>
            </a:r>
            <a:endParaRPr kumimoji="1" lang="en-US" altLang="ja-JP" sz="1000" dirty="0">
              <a:latin typeface="+mn-ea"/>
            </a:endParaRPr>
          </a:p>
        </p:txBody>
      </p:sp>
      <p:sp>
        <p:nvSpPr>
          <p:cNvPr id="40" name="テキスト ボックス 39">
            <a:extLst>
              <a:ext uri="{FF2B5EF4-FFF2-40B4-BE49-F238E27FC236}">
                <a16:creationId xmlns:a16="http://schemas.microsoft.com/office/drawing/2014/main" id="{E7777803-8729-4771-8830-2406D7AA22FD}"/>
              </a:ext>
            </a:extLst>
          </p:cNvPr>
          <p:cNvSpPr txBox="1"/>
          <p:nvPr/>
        </p:nvSpPr>
        <p:spPr>
          <a:xfrm>
            <a:off x="654969" y="4360364"/>
            <a:ext cx="1082348" cy="246221"/>
          </a:xfrm>
          <a:prstGeom prst="rect">
            <a:avLst/>
          </a:prstGeom>
          <a:noFill/>
        </p:spPr>
        <p:txBody>
          <a:bodyPr wrap="none" rtlCol="0" anchor="ctr">
            <a:spAutoFit/>
          </a:bodyPr>
          <a:lstStyle/>
          <a:p>
            <a:r>
              <a:rPr kumimoji="1" lang="ja-JP" altLang="en-US" sz="1000" b="1" dirty="0">
                <a:latin typeface="+mn-ea"/>
              </a:rPr>
              <a:t>・部隊への表示</a:t>
            </a:r>
            <a:endParaRPr kumimoji="1" lang="en-US" altLang="ja-JP" sz="1000" b="1" dirty="0">
              <a:latin typeface="+mn-ea"/>
            </a:endParaRPr>
          </a:p>
        </p:txBody>
      </p:sp>
      <p:sp>
        <p:nvSpPr>
          <p:cNvPr id="41" name="テキスト ボックス 40">
            <a:extLst>
              <a:ext uri="{FF2B5EF4-FFF2-40B4-BE49-F238E27FC236}">
                <a16:creationId xmlns:a16="http://schemas.microsoft.com/office/drawing/2014/main" id="{2E830C85-5CA2-4887-BC9D-0069C0A346A9}"/>
              </a:ext>
            </a:extLst>
          </p:cNvPr>
          <p:cNvSpPr txBox="1"/>
          <p:nvPr/>
        </p:nvSpPr>
        <p:spPr>
          <a:xfrm>
            <a:off x="832536" y="4633266"/>
            <a:ext cx="7652678" cy="553998"/>
          </a:xfrm>
          <a:prstGeom prst="rect">
            <a:avLst/>
          </a:prstGeom>
          <a:noFill/>
        </p:spPr>
        <p:txBody>
          <a:bodyPr wrap="square" rtlCol="0" anchor="t">
            <a:spAutoFit/>
          </a:bodyPr>
          <a:lstStyle/>
          <a:p>
            <a:r>
              <a:rPr kumimoji="1" lang="ja-JP" altLang="en-US" sz="1000" dirty="0">
                <a:latin typeface="+mn-ea"/>
              </a:rPr>
              <a:t>部隊の</a:t>
            </a:r>
            <a:r>
              <a:rPr kumimoji="1" lang="en-US" altLang="ja-JP" sz="1000" dirty="0">
                <a:latin typeface="+mn-ea"/>
              </a:rPr>
              <a:t>HP</a:t>
            </a:r>
            <a:r>
              <a:rPr kumimoji="1" lang="ja-JP" altLang="en-US" sz="1000" dirty="0">
                <a:latin typeface="+mn-ea"/>
              </a:rPr>
              <a:t>ゲージの現</a:t>
            </a:r>
            <a:r>
              <a:rPr kumimoji="1" lang="en-US" altLang="ja-JP" sz="1000" dirty="0">
                <a:latin typeface="+mn-ea"/>
              </a:rPr>
              <a:t>HP</a:t>
            </a:r>
            <a:r>
              <a:rPr kumimoji="1" lang="ja-JP" altLang="en-US" sz="1000" dirty="0">
                <a:latin typeface="+mn-ea"/>
              </a:rPr>
              <a:t>の右端（赤い部分）に表示する。赤い部分が減っている間に連撃がきたら、表示場所がずれる。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タイミングは怪獣と同様、ヒットタイミングに合わせて表示する。</a:t>
            </a:r>
            <a:endParaRPr kumimoji="1" lang="en-US" altLang="ja-JP" sz="1000" dirty="0">
              <a:latin typeface="+mn-ea"/>
            </a:endParaRPr>
          </a:p>
        </p:txBody>
      </p:sp>
      <p:pic>
        <p:nvPicPr>
          <p:cNvPr id="6" name="図 5" descr="テキスト, 本 が含まれている画像&#10;&#10;自動的に生成された説明">
            <a:extLst>
              <a:ext uri="{FF2B5EF4-FFF2-40B4-BE49-F238E27FC236}">
                <a16:creationId xmlns:a16="http://schemas.microsoft.com/office/drawing/2014/main" id="{56334C07-FA82-4E7F-98EB-9A0B55479E40}"/>
              </a:ext>
            </a:extLst>
          </p:cNvPr>
          <p:cNvPicPr>
            <a:picLocks noChangeAspect="1"/>
          </p:cNvPicPr>
          <p:nvPr/>
        </p:nvPicPr>
        <p:blipFill rotWithShape="1">
          <a:blip r:embed="rId2">
            <a:extLst>
              <a:ext uri="{28A0092B-C50C-407E-A947-70E740481C1C}">
                <a14:useLocalDpi xmlns:a14="http://schemas.microsoft.com/office/drawing/2010/main" val="0"/>
              </a:ext>
            </a:extLst>
          </a:blip>
          <a:srcRect l="12130" r="14460" b="57222"/>
          <a:stretch/>
        </p:blipFill>
        <p:spPr>
          <a:xfrm>
            <a:off x="832536" y="1429582"/>
            <a:ext cx="2565005" cy="1774595"/>
          </a:xfrm>
          <a:prstGeom prst="rect">
            <a:avLst/>
          </a:prstGeom>
        </p:spPr>
      </p:pic>
      <p:sp>
        <p:nvSpPr>
          <p:cNvPr id="14" name="爆発: 14 pt 13">
            <a:extLst>
              <a:ext uri="{FF2B5EF4-FFF2-40B4-BE49-F238E27FC236}">
                <a16:creationId xmlns:a16="http://schemas.microsoft.com/office/drawing/2014/main" id="{8511B46C-E62E-40D2-8199-D844EB08E85F}"/>
              </a:ext>
            </a:extLst>
          </p:cNvPr>
          <p:cNvSpPr/>
          <p:nvPr/>
        </p:nvSpPr>
        <p:spPr>
          <a:xfrm>
            <a:off x="2357411" y="2238161"/>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CC555924-D5BD-4934-8BEF-044A6221E87C}"/>
              </a:ext>
            </a:extLst>
          </p:cNvPr>
          <p:cNvSpPr txBox="1"/>
          <p:nvPr/>
        </p:nvSpPr>
        <p:spPr>
          <a:xfrm>
            <a:off x="3136663" y="1409318"/>
            <a:ext cx="3044423" cy="246221"/>
          </a:xfrm>
          <a:prstGeom prst="rect">
            <a:avLst/>
          </a:prstGeom>
          <a:noFill/>
        </p:spPr>
        <p:txBody>
          <a:bodyPr wrap="none" rtlCol="0">
            <a:spAutoFit/>
          </a:bodyPr>
          <a:lstStyle/>
          <a:p>
            <a:r>
              <a:rPr kumimoji="1" lang="en-US" altLang="ja-JP" sz="1000" dirty="0"/>
              <a:t>3D</a:t>
            </a:r>
            <a:r>
              <a:rPr kumimoji="1" lang="ja-JP" altLang="en-US" sz="1000" dirty="0"/>
              <a:t>空間上のヒット場所にヒットエフェクトを表示</a:t>
            </a:r>
          </a:p>
        </p:txBody>
      </p:sp>
      <p:sp>
        <p:nvSpPr>
          <p:cNvPr id="43" name="テキスト ボックス 42">
            <a:extLst>
              <a:ext uri="{FF2B5EF4-FFF2-40B4-BE49-F238E27FC236}">
                <a16:creationId xmlns:a16="http://schemas.microsoft.com/office/drawing/2014/main" id="{AF128AEB-E9E0-42E9-A716-3BAB95E054D7}"/>
              </a:ext>
            </a:extLst>
          </p:cNvPr>
          <p:cNvSpPr txBox="1"/>
          <p:nvPr/>
        </p:nvSpPr>
        <p:spPr>
          <a:xfrm>
            <a:off x="2794731" y="2128017"/>
            <a:ext cx="444352" cy="369332"/>
          </a:xfrm>
          <a:prstGeom prst="rect">
            <a:avLst/>
          </a:prstGeom>
          <a:noFill/>
        </p:spPr>
        <p:txBody>
          <a:bodyPr wrap="none" rtlCol="0">
            <a:spAutoFit/>
          </a:bodyPr>
          <a:lstStyle/>
          <a:p>
            <a:r>
              <a:rPr kumimoji="1" lang="en-US" altLang="ja-JP" b="1" dirty="0">
                <a:ln>
                  <a:solidFill>
                    <a:schemeClr val="tx1"/>
                  </a:solidFill>
                </a:ln>
                <a:solidFill>
                  <a:schemeClr val="bg1"/>
                </a:solidFill>
              </a:rPr>
              <a:t>26</a:t>
            </a:r>
            <a:endParaRPr kumimoji="1" lang="ja-JP" altLang="en-US" b="1" dirty="0">
              <a:ln>
                <a:solidFill>
                  <a:schemeClr val="tx1"/>
                </a:solidFill>
              </a:ln>
              <a:solidFill>
                <a:schemeClr val="bg1"/>
              </a:solidFill>
            </a:endParaRPr>
          </a:p>
        </p:txBody>
      </p:sp>
      <p:grpSp>
        <p:nvGrpSpPr>
          <p:cNvPr id="52" name="グループ化 51">
            <a:extLst>
              <a:ext uri="{FF2B5EF4-FFF2-40B4-BE49-F238E27FC236}">
                <a16:creationId xmlns:a16="http://schemas.microsoft.com/office/drawing/2014/main" id="{40E93C7E-E1CC-4EC4-B3C6-B0AEF07B34DE}"/>
              </a:ext>
            </a:extLst>
          </p:cNvPr>
          <p:cNvGrpSpPr/>
          <p:nvPr/>
        </p:nvGrpSpPr>
        <p:grpSpPr>
          <a:xfrm>
            <a:off x="2550973" y="2352328"/>
            <a:ext cx="473419" cy="112126"/>
            <a:chOff x="3816641" y="2642021"/>
            <a:chExt cx="473419" cy="112126"/>
          </a:xfrm>
        </p:grpSpPr>
        <p:cxnSp>
          <p:nvCxnSpPr>
            <p:cNvPr id="45" name="直線コネクタ 44">
              <a:extLst>
                <a:ext uri="{FF2B5EF4-FFF2-40B4-BE49-F238E27FC236}">
                  <a16:creationId xmlns:a16="http://schemas.microsoft.com/office/drawing/2014/main" id="{D56A42D9-1302-497C-80F3-5F77725B0B71}"/>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23CC092-6B83-48EE-BFFE-A2D2AC5480D3}"/>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58" name="テキスト ボックス 57">
            <a:extLst>
              <a:ext uri="{FF2B5EF4-FFF2-40B4-BE49-F238E27FC236}">
                <a16:creationId xmlns:a16="http://schemas.microsoft.com/office/drawing/2014/main" id="{9099DD4F-9935-4ED9-9244-A7E4160E9955}"/>
              </a:ext>
            </a:extLst>
          </p:cNvPr>
          <p:cNvSpPr txBox="1"/>
          <p:nvPr/>
        </p:nvSpPr>
        <p:spPr>
          <a:xfrm>
            <a:off x="3331596" y="1939495"/>
            <a:ext cx="3903633" cy="246221"/>
          </a:xfrm>
          <a:prstGeom prst="rect">
            <a:avLst/>
          </a:prstGeom>
          <a:noFill/>
        </p:spPr>
        <p:txBody>
          <a:bodyPr wrap="none" rtlCol="0">
            <a:spAutoFit/>
          </a:bodyPr>
          <a:lstStyle/>
          <a:p>
            <a:r>
              <a:rPr kumimoji="1" lang="ja-JP" altLang="en-US" sz="1000" dirty="0"/>
              <a:t>ヒット場所のスクリーン座標からのオフセットを起点に数字表示</a:t>
            </a:r>
          </a:p>
        </p:txBody>
      </p:sp>
      <p:sp>
        <p:nvSpPr>
          <p:cNvPr id="59" name="爆発: 14 pt 58">
            <a:extLst>
              <a:ext uri="{FF2B5EF4-FFF2-40B4-BE49-F238E27FC236}">
                <a16:creationId xmlns:a16="http://schemas.microsoft.com/office/drawing/2014/main" id="{C521B2C9-8600-43FE-B402-E23B680B30EF}"/>
              </a:ext>
            </a:extLst>
          </p:cNvPr>
          <p:cNvSpPr/>
          <p:nvPr/>
        </p:nvSpPr>
        <p:spPr>
          <a:xfrm>
            <a:off x="2116788" y="1892376"/>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D9BBD2D8-C234-4A7D-B89C-0949A8FCB2E8}"/>
              </a:ext>
            </a:extLst>
          </p:cNvPr>
          <p:cNvSpPr txBox="1"/>
          <p:nvPr/>
        </p:nvSpPr>
        <p:spPr>
          <a:xfrm>
            <a:off x="2554108" y="1782232"/>
            <a:ext cx="441146" cy="369332"/>
          </a:xfrm>
          <a:prstGeom prst="rect">
            <a:avLst/>
          </a:prstGeom>
          <a:noFill/>
        </p:spPr>
        <p:txBody>
          <a:bodyPr wrap="none" rtlCol="0">
            <a:spAutoFit/>
          </a:bodyPr>
          <a:lstStyle/>
          <a:p>
            <a:r>
              <a:rPr kumimoji="1" lang="en-US" altLang="ja-JP" b="1" dirty="0">
                <a:ln>
                  <a:solidFill>
                    <a:schemeClr val="tx1"/>
                  </a:solidFill>
                </a:ln>
                <a:solidFill>
                  <a:schemeClr val="bg1"/>
                </a:solidFill>
              </a:rPr>
              <a:t>45</a:t>
            </a:r>
            <a:endParaRPr kumimoji="1" lang="ja-JP" altLang="en-US" b="1" dirty="0">
              <a:ln>
                <a:solidFill>
                  <a:schemeClr val="tx1"/>
                </a:solidFill>
              </a:ln>
              <a:solidFill>
                <a:schemeClr val="bg1"/>
              </a:solidFill>
            </a:endParaRPr>
          </a:p>
        </p:txBody>
      </p:sp>
      <p:grpSp>
        <p:nvGrpSpPr>
          <p:cNvPr id="61" name="グループ化 60">
            <a:extLst>
              <a:ext uri="{FF2B5EF4-FFF2-40B4-BE49-F238E27FC236}">
                <a16:creationId xmlns:a16="http://schemas.microsoft.com/office/drawing/2014/main" id="{7FF1D45E-F415-4B2E-B589-039F33915DB0}"/>
              </a:ext>
            </a:extLst>
          </p:cNvPr>
          <p:cNvGrpSpPr/>
          <p:nvPr/>
        </p:nvGrpSpPr>
        <p:grpSpPr>
          <a:xfrm>
            <a:off x="2310350" y="2006543"/>
            <a:ext cx="473419" cy="112126"/>
            <a:chOff x="3816641" y="2642021"/>
            <a:chExt cx="473419" cy="112126"/>
          </a:xfrm>
        </p:grpSpPr>
        <p:cxnSp>
          <p:nvCxnSpPr>
            <p:cNvPr id="62" name="直線コネクタ 61">
              <a:extLst>
                <a:ext uri="{FF2B5EF4-FFF2-40B4-BE49-F238E27FC236}">
                  <a16:creationId xmlns:a16="http://schemas.microsoft.com/office/drawing/2014/main" id="{38B45498-7E90-4333-A0B6-A01A27274D1B}"/>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CDEA168-8D49-401E-8F60-3C2B83680B7C}"/>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13" name="直線コネクタ 12">
            <a:extLst>
              <a:ext uri="{FF2B5EF4-FFF2-40B4-BE49-F238E27FC236}">
                <a16:creationId xmlns:a16="http://schemas.microsoft.com/office/drawing/2014/main" id="{955FBB4F-ED0F-4F1B-B635-931B5BA87398}"/>
              </a:ext>
            </a:extLst>
          </p:cNvPr>
          <p:cNvCxnSpPr>
            <a:cxnSpLocks/>
          </p:cNvCxnSpPr>
          <p:nvPr/>
        </p:nvCxnSpPr>
        <p:spPr>
          <a:xfrm flipH="1">
            <a:off x="2308712" y="1520996"/>
            <a:ext cx="851300" cy="58894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903DFA9-535C-4917-BDC1-DD9A48AF61D7}"/>
              </a:ext>
            </a:extLst>
          </p:cNvPr>
          <p:cNvCxnSpPr>
            <a:cxnSpLocks/>
          </p:cNvCxnSpPr>
          <p:nvPr/>
        </p:nvCxnSpPr>
        <p:spPr>
          <a:xfrm flipH="1">
            <a:off x="2784547" y="2062606"/>
            <a:ext cx="582346" cy="6064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FEB13-6DC8-4906-9D85-24205E4BE28E}"/>
              </a:ext>
            </a:extLst>
          </p:cNvPr>
          <p:cNvCxnSpPr>
            <a:cxnSpLocks/>
          </p:cNvCxnSpPr>
          <p:nvPr/>
        </p:nvCxnSpPr>
        <p:spPr>
          <a:xfrm flipH="1" flipV="1">
            <a:off x="3025653" y="2485906"/>
            <a:ext cx="502753" cy="1871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3A6037A2-96F4-40E3-9F4D-8B269D2B3956}"/>
              </a:ext>
            </a:extLst>
          </p:cNvPr>
          <p:cNvSpPr txBox="1"/>
          <p:nvPr/>
        </p:nvSpPr>
        <p:spPr>
          <a:xfrm>
            <a:off x="3397541" y="2549904"/>
            <a:ext cx="3005951" cy="246221"/>
          </a:xfrm>
          <a:prstGeom prst="rect">
            <a:avLst/>
          </a:prstGeom>
          <a:noFill/>
        </p:spPr>
        <p:txBody>
          <a:bodyPr wrap="none" rtlCol="0">
            <a:spAutoFit/>
          </a:bodyPr>
          <a:lstStyle/>
          <a:p>
            <a:r>
              <a:rPr kumimoji="1" lang="ja-JP" altLang="en-US" sz="1000" dirty="0"/>
              <a:t>ヒット場所が変わってもオフセット値は変わらず</a:t>
            </a:r>
          </a:p>
        </p:txBody>
      </p:sp>
      <p:grpSp>
        <p:nvGrpSpPr>
          <p:cNvPr id="2" name="グループ化 1">
            <a:extLst>
              <a:ext uri="{FF2B5EF4-FFF2-40B4-BE49-F238E27FC236}">
                <a16:creationId xmlns:a16="http://schemas.microsoft.com/office/drawing/2014/main" id="{3C68DA4A-B070-4C97-9DA9-4C8FE81642D5}"/>
              </a:ext>
            </a:extLst>
          </p:cNvPr>
          <p:cNvGrpSpPr/>
          <p:nvPr/>
        </p:nvGrpSpPr>
        <p:grpSpPr>
          <a:xfrm>
            <a:off x="987372" y="5227180"/>
            <a:ext cx="4503421" cy="369332"/>
            <a:chOff x="987372" y="5957599"/>
            <a:chExt cx="4503421" cy="369332"/>
          </a:xfrm>
        </p:grpSpPr>
        <p:grpSp>
          <p:nvGrpSpPr>
            <p:cNvPr id="74" name="グループ化 73">
              <a:extLst>
                <a:ext uri="{FF2B5EF4-FFF2-40B4-BE49-F238E27FC236}">
                  <a16:creationId xmlns:a16="http://schemas.microsoft.com/office/drawing/2014/main" id="{CF2E316B-D7A6-4B4B-8184-DCBE20A82198}"/>
                </a:ext>
              </a:extLst>
            </p:cNvPr>
            <p:cNvGrpSpPr/>
            <p:nvPr/>
          </p:nvGrpSpPr>
          <p:grpSpPr>
            <a:xfrm>
              <a:off x="987372" y="6071770"/>
              <a:ext cx="4503421" cy="194051"/>
              <a:chOff x="974380" y="4638591"/>
              <a:chExt cx="4503421" cy="194051"/>
            </a:xfrm>
          </p:grpSpPr>
          <p:sp>
            <p:nvSpPr>
              <p:cNvPr id="67" name="四角形: 角を丸くする 66">
                <a:extLst>
                  <a:ext uri="{FF2B5EF4-FFF2-40B4-BE49-F238E27FC236}">
                    <a16:creationId xmlns:a16="http://schemas.microsoft.com/office/drawing/2014/main" id="{D9EE90A8-4E75-459F-A4AF-1DF5CDC6711E}"/>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9E72F2FF-3973-477E-B4BE-0EBB9540BEDC}"/>
                  </a:ext>
                </a:extLst>
              </p:cNvPr>
              <p:cNvSpPr/>
              <p:nvPr/>
            </p:nvSpPr>
            <p:spPr>
              <a:xfrm>
                <a:off x="974380" y="4638591"/>
                <a:ext cx="3330919" cy="192487"/>
              </a:xfrm>
              <a:prstGeom prst="roundRect">
                <a:avLst>
                  <a:gd name="adj"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四角形: 角を丸くする 72">
                <a:extLst>
                  <a:ext uri="{FF2B5EF4-FFF2-40B4-BE49-F238E27FC236}">
                    <a16:creationId xmlns:a16="http://schemas.microsoft.com/office/drawing/2014/main" id="{EDC9A815-08DB-45A1-87EB-504A328AA8F5}"/>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7F0C2605-2E75-43F2-9BE6-12202213997B}"/>
                </a:ext>
              </a:extLst>
            </p:cNvPr>
            <p:cNvSpPr txBox="1"/>
            <p:nvPr/>
          </p:nvSpPr>
          <p:spPr>
            <a:xfrm>
              <a:off x="4043248" y="5957599"/>
              <a:ext cx="574196" cy="369332"/>
            </a:xfrm>
            <a:prstGeom prst="rect">
              <a:avLst/>
            </a:prstGeom>
            <a:noFill/>
          </p:spPr>
          <p:txBody>
            <a:bodyPr wrap="none" rtlCol="0">
              <a:spAutoFit/>
            </a:bodyPr>
            <a:lstStyle/>
            <a:p>
              <a:r>
                <a:rPr kumimoji="1" lang="en-US" altLang="ja-JP" b="1" dirty="0">
                  <a:ln>
                    <a:solidFill>
                      <a:schemeClr val="tx1"/>
                    </a:solidFill>
                  </a:ln>
                  <a:solidFill>
                    <a:schemeClr val="bg1"/>
                  </a:solidFill>
                </a:rPr>
                <a:t>453</a:t>
              </a:r>
              <a:endParaRPr kumimoji="1" lang="ja-JP" altLang="en-US" b="1" dirty="0">
                <a:ln>
                  <a:solidFill>
                    <a:schemeClr val="tx1"/>
                  </a:solidFill>
                </a:ln>
                <a:solidFill>
                  <a:schemeClr val="bg1"/>
                </a:solidFill>
              </a:endParaRPr>
            </a:p>
          </p:txBody>
        </p:sp>
      </p:grpSp>
      <p:sp>
        <p:nvSpPr>
          <p:cNvPr id="34" name="テキスト ボックス 33">
            <a:extLst>
              <a:ext uri="{FF2B5EF4-FFF2-40B4-BE49-F238E27FC236}">
                <a16:creationId xmlns:a16="http://schemas.microsoft.com/office/drawing/2014/main" id="{DDA43E36-B430-4A35-8DC1-969CF7E512F0}"/>
              </a:ext>
            </a:extLst>
          </p:cNvPr>
          <p:cNvSpPr txBox="1"/>
          <p:nvPr/>
        </p:nvSpPr>
        <p:spPr>
          <a:xfrm>
            <a:off x="1032690" y="3278352"/>
            <a:ext cx="2672526" cy="246221"/>
          </a:xfrm>
          <a:prstGeom prst="rect">
            <a:avLst/>
          </a:prstGeom>
          <a:noFill/>
        </p:spPr>
        <p:txBody>
          <a:bodyPr wrap="none" rtlCol="0" anchor="ctr">
            <a:spAutoFit/>
          </a:bodyPr>
          <a:lstStyle/>
          <a:p>
            <a:r>
              <a:rPr kumimoji="1" lang="ja-JP" altLang="en-US" sz="1000" b="1">
                <a:latin typeface="+mn-ea"/>
              </a:rPr>
              <a:t>・毒・酸・回復の表示</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追記）</a:t>
            </a:r>
            <a:endParaRPr kumimoji="1" lang="en-US" altLang="ja-JP" sz="1000" b="1" dirty="0">
              <a:solidFill>
                <a:srgbClr val="FF0000"/>
              </a:solidFill>
              <a:latin typeface="+mn-ea"/>
            </a:endParaRPr>
          </a:p>
        </p:txBody>
      </p:sp>
      <p:sp>
        <p:nvSpPr>
          <p:cNvPr id="35" name="テキスト ボックス 34">
            <a:extLst>
              <a:ext uri="{FF2B5EF4-FFF2-40B4-BE49-F238E27FC236}">
                <a16:creationId xmlns:a16="http://schemas.microsoft.com/office/drawing/2014/main" id="{809BA532-75C2-44BE-81B2-09E770C2B015}"/>
              </a:ext>
            </a:extLst>
          </p:cNvPr>
          <p:cNvSpPr txBox="1"/>
          <p:nvPr/>
        </p:nvSpPr>
        <p:spPr>
          <a:xfrm>
            <a:off x="1196143" y="3534566"/>
            <a:ext cx="7652678" cy="707886"/>
          </a:xfrm>
          <a:prstGeom prst="rect">
            <a:avLst/>
          </a:prstGeom>
          <a:noFill/>
        </p:spPr>
        <p:txBody>
          <a:bodyPr wrap="square" rtlCol="0" anchor="t">
            <a:spAutoFit/>
          </a:bodyPr>
          <a:lstStyle/>
          <a:p>
            <a:r>
              <a:rPr kumimoji="1" lang="ja-JP" altLang="en-US" sz="1000">
                <a:latin typeface="+mn-ea"/>
              </a:rPr>
              <a:t>毒、酸、回復は部位に関わらない数値のため、表示については部位に紐づかない基準となるロケーターを用意し、</a:t>
            </a:r>
            <a:endParaRPr kumimoji="1" lang="en-US" altLang="ja-JP" sz="1000">
              <a:latin typeface="+mn-ea"/>
            </a:endParaRPr>
          </a:p>
          <a:p>
            <a:r>
              <a:rPr kumimoji="1" lang="ja-JP" altLang="en-US" sz="1000">
                <a:latin typeface="+mn-ea"/>
              </a:rPr>
              <a:t>そこに表示する。（オフセットするのは通常ダメージと共通）</a:t>
            </a:r>
            <a:endParaRPr kumimoji="1" lang="en-US" altLang="ja-JP" sz="1000">
              <a:latin typeface="+mn-ea"/>
            </a:endParaRPr>
          </a:p>
          <a:p>
            <a:endParaRPr kumimoji="1" lang="en-US" altLang="ja-JP" sz="1000">
              <a:latin typeface="+mn-ea"/>
            </a:endParaRPr>
          </a:p>
          <a:p>
            <a:r>
              <a:rPr kumimoji="1" lang="ja-JP" altLang="en-US" sz="1000">
                <a:latin typeface="+mn-ea"/>
              </a:rPr>
              <a:t>増殖怪獣も同様に、各個体ごとに表示する。</a:t>
            </a:r>
            <a:endParaRPr kumimoji="1" lang="en-US" altLang="ja-JP" sz="1000" dirty="0">
              <a:latin typeface="+mn-ea"/>
            </a:endParaRPr>
          </a:p>
        </p:txBody>
      </p:sp>
    </p:spTree>
    <p:extLst>
      <p:ext uri="{BB962C8B-B14F-4D97-AF65-F5344CB8AC3E}">
        <p14:creationId xmlns:p14="http://schemas.microsoft.com/office/powerpoint/2010/main" val="165386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矢印: 上 42">
            <a:extLst>
              <a:ext uri="{FF2B5EF4-FFF2-40B4-BE49-F238E27FC236}">
                <a16:creationId xmlns:a16="http://schemas.microsoft.com/office/drawing/2014/main" id="{3CB21352-9106-45D6-9AA9-21A8CDEF088A}"/>
              </a:ext>
            </a:extLst>
          </p:cNvPr>
          <p:cNvSpPr/>
          <p:nvPr/>
        </p:nvSpPr>
        <p:spPr>
          <a:xfrm>
            <a:off x="5022081" y="202793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D4304242-80A7-4971-AC38-A4234C34F7A7}"/>
              </a:ext>
            </a:extLst>
          </p:cNvPr>
          <p:cNvSpPr/>
          <p:nvPr/>
        </p:nvSpPr>
        <p:spPr>
          <a:xfrm>
            <a:off x="3649857" y="1970764"/>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D59EC59F-5BF5-4DA7-8DCF-F378D74C48E2}"/>
              </a:ext>
            </a:extLst>
          </p:cNvPr>
          <p:cNvSpPr/>
          <p:nvPr/>
        </p:nvSpPr>
        <p:spPr>
          <a:xfrm>
            <a:off x="2081951" y="2014980"/>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矢印: 上 1">
            <a:extLst>
              <a:ext uri="{FF2B5EF4-FFF2-40B4-BE49-F238E27FC236}">
                <a16:creationId xmlns:a16="http://schemas.microsoft.com/office/drawing/2014/main" id="{931176CD-24F0-4EC1-8796-8F42FD4C5EB2}"/>
              </a:ext>
            </a:extLst>
          </p:cNvPr>
          <p:cNvSpPr/>
          <p:nvPr/>
        </p:nvSpPr>
        <p:spPr>
          <a:xfrm>
            <a:off x="812146" y="200296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172390" cy="307777"/>
          </a:xfrm>
          <a:prstGeom prst="rect">
            <a:avLst/>
          </a:prstGeom>
          <a:noFill/>
        </p:spPr>
        <p:txBody>
          <a:bodyPr wrap="none" rtlCol="0">
            <a:spAutoFit/>
          </a:bodyPr>
          <a:lstStyle/>
          <a:p>
            <a:r>
              <a:rPr kumimoji="1" lang="ja-JP" altLang="en-US" sz="1400" b="1" dirty="0"/>
              <a:t>●回復表現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前項のダメージとほぼ同じだが、怪獣には発生せず、部隊のみの表現となる。</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桁は分けず、数字は上昇しながら拡大表示し、一定時間表示した後フェードで消す。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2237625"/>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673113"/>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dirty="0">
                <a:latin typeface="+mn-ea"/>
              </a:rPr>
              <a:t>しながら上昇する。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682075"/>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610796"/>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2253014"/>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682075"/>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361982"/>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70A7AA09-18FC-42D7-BF40-51550E7D2B85}"/>
              </a:ext>
            </a:extLst>
          </p:cNvPr>
          <p:cNvSpPr txBox="1"/>
          <p:nvPr/>
        </p:nvSpPr>
        <p:spPr>
          <a:xfrm>
            <a:off x="654969" y="3162398"/>
            <a:ext cx="569387" cy="246221"/>
          </a:xfrm>
          <a:prstGeom prst="rect">
            <a:avLst/>
          </a:prstGeom>
          <a:noFill/>
        </p:spPr>
        <p:txBody>
          <a:bodyPr wrap="none" rtlCol="0" anchor="ctr">
            <a:spAutoFit/>
          </a:bodyPr>
          <a:lstStyle/>
          <a:p>
            <a:r>
              <a:rPr kumimoji="1" lang="ja-JP" altLang="en-US" sz="1000" b="1" dirty="0">
                <a:latin typeface="+mn-ea"/>
              </a:rPr>
              <a:t>・表現</a:t>
            </a:r>
            <a:endParaRPr kumimoji="1" lang="en-US" altLang="ja-JP" sz="1000" b="1" dirty="0">
              <a:latin typeface="+mn-ea"/>
            </a:endParaRPr>
          </a:p>
        </p:txBody>
      </p:sp>
      <p:sp>
        <p:nvSpPr>
          <p:cNvPr id="46" name="テキスト ボックス 45">
            <a:extLst>
              <a:ext uri="{FF2B5EF4-FFF2-40B4-BE49-F238E27FC236}">
                <a16:creationId xmlns:a16="http://schemas.microsoft.com/office/drawing/2014/main" id="{715489F2-99E2-457A-A009-B78698519C4A}"/>
              </a:ext>
            </a:extLst>
          </p:cNvPr>
          <p:cNvSpPr txBox="1"/>
          <p:nvPr/>
        </p:nvSpPr>
        <p:spPr>
          <a:xfrm>
            <a:off x="832536" y="3387646"/>
            <a:ext cx="7652678" cy="246221"/>
          </a:xfrm>
          <a:prstGeom prst="rect">
            <a:avLst/>
          </a:prstGeom>
          <a:noFill/>
        </p:spPr>
        <p:txBody>
          <a:bodyPr wrap="square" rtlCol="0" anchor="t">
            <a:spAutoFit/>
          </a:bodyPr>
          <a:lstStyle/>
          <a:p>
            <a:r>
              <a:rPr kumimoji="1" lang="ja-JP" altLang="en-US" sz="1000" dirty="0">
                <a:latin typeface="+mn-ea"/>
              </a:rPr>
              <a:t>グリーン系の色で表示。場所は回復前の位置に合わせて表示する。</a:t>
            </a:r>
            <a:endParaRPr kumimoji="1" lang="en-US" altLang="ja-JP" sz="1000" dirty="0">
              <a:latin typeface="+mn-ea"/>
            </a:endParaRPr>
          </a:p>
        </p:txBody>
      </p:sp>
      <p:grpSp>
        <p:nvGrpSpPr>
          <p:cNvPr id="6" name="グループ化 5">
            <a:extLst>
              <a:ext uri="{FF2B5EF4-FFF2-40B4-BE49-F238E27FC236}">
                <a16:creationId xmlns:a16="http://schemas.microsoft.com/office/drawing/2014/main" id="{CFCE2B99-CD38-476C-B47E-F2212072E7B2}"/>
              </a:ext>
            </a:extLst>
          </p:cNvPr>
          <p:cNvGrpSpPr/>
          <p:nvPr/>
        </p:nvGrpSpPr>
        <p:grpSpPr>
          <a:xfrm>
            <a:off x="985095" y="3846148"/>
            <a:ext cx="4503420" cy="661064"/>
            <a:chOff x="985095" y="3336976"/>
            <a:chExt cx="4503420" cy="661064"/>
          </a:xfrm>
        </p:grpSpPr>
        <p:sp>
          <p:nvSpPr>
            <p:cNvPr id="58" name="矢印: 上 57">
              <a:extLst>
                <a:ext uri="{FF2B5EF4-FFF2-40B4-BE49-F238E27FC236}">
                  <a16:creationId xmlns:a16="http://schemas.microsoft.com/office/drawing/2014/main" id="{98DCC7FE-8E55-4995-BFDB-1D81F68BD2C4}"/>
                </a:ext>
              </a:extLst>
            </p:cNvPr>
            <p:cNvSpPr/>
            <p:nvPr/>
          </p:nvSpPr>
          <p:spPr>
            <a:xfrm>
              <a:off x="3297844" y="3336976"/>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a:extLst>
                <a:ext uri="{FF2B5EF4-FFF2-40B4-BE49-F238E27FC236}">
                  <a16:creationId xmlns:a16="http://schemas.microsoft.com/office/drawing/2014/main" id="{CE473F6A-575D-4955-8D22-8656449C9345}"/>
                </a:ext>
              </a:extLst>
            </p:cNvPr>
            <p:cNvGrpSpPr/>
            <p:nvPr/>
          </p:nvGrpSpPr>
          <p:grpSpPr>
            <a:xfrm>
              <a:off x="985095" y="3803989"/>
              <a:ext cx="4503420" cy="194051"/>
              <a:chOff x="974381" y="4638591"/>
              <a:chExt cx="4503420" cy="194051"/>
            </a:xfrm>
          </p:grpSpPr>
          <p:sp>
            <p:nvSpPr>
              <p:cNvPr id="48" name="四角形: 角を丸くする 47">
                <a:extLst>
                  <a:ext uri="{FF2B5EF4-FFF2-40B4-BE49-F238E27FC236}">
                    <a16:creationId xmlns:a16="http://schemas.microsoft.com/office/drawing/2014/main" id="{26351F07-BF08-41A3-932B-F2AB4934671B}"/>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9B44A369-8CF7-476C-BA1A-39408BD5CC11}"/>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 name="テキスト ボックス 50">
              <a:extLst>
                <a:ext uri="{FF2B5EF4-FFF2-40B4-BE49-F238E27FC236}">
                  <a16:creationId xmlns:a16="http://schemas.microsoft.com/office/drawing/2014/main" id="{C1E8C6AC-D889-4BA2-A993-D9BBCA751D53}"/>
                </a:ext>
              </a:extLst>
            </p:cNvPr>
            <p:cNvSpPr txBox="1"/>
            <p:nvPr/>
          </p:nvSpPr>
          <p:spPr>
            <a:xfrm>
              <a:off x="3159971" y="3448440"/>
              <a:ext cx="574196" cy="369332"/>
            </a:xfrm>
            <a:prstGeom prst="rect">
              <a:avLst/>
            </a:prstGeom>
            <a:noFill/>
          </p:spPr>
          <p:txBody>
            <a:bodyPr wrap="none" rtlCol="0">
              <a:spAutoFit/>
            </a:bodyPr>
            <a:lstStyle/>
            <a:p>
              <a:r>
                <a:rPr kumimoji="1" lang="en-US" altLang="ja-JP" b="1" dirty="0">
                  <a:ln>
                    <a:solidFill>
                      <a:schemeClr val="tx1"/>
                    </a:solidFill>
                  </a:ln>
                  <a:solidFill>
                    <a:srgbClr val="92D050"/>
                  </a:solidFill>
                </a:rPr>
                <a:t>453</a:t>
              </a:r>
              <a:endParaRPr kumimoji="1" lang="ja-JP" altLang="en-US" b="1" dirty="0">
                <a:ln>
                  <a:solidFill>
                    <a:schemeClr val="tx1"/>
                  </a:solidFill>
                </a:ln>
                <a:solidFill>
                  <a:srgbClr val="92D050"/>
                </a:solidFill>
              </a:endParaRPr>
            </a:p>
          </p:txBody>
        </p:sp>
        <p:sp>
          <p:nvSpPr>
            <p:cNvPr id="57" name="四角形: 角を丸くする 56">
              <a:extLst>
                <a:ext uri="{FF2B5EF4-FFF2-40B4-BE49-F238E27FC236}">
                  <a16:creationId xmlns:a16="http://schemas.microsoft.com/office/drawing/2014/main" id="{077ED61C-4274-4721-AA4B-3CC2911669E1}"/>
                </a:ext>
              </a:extLst>
            </p:cNvPr>
            <p:cNvSpPr/>
            <p:nvPr/>
          </p:nvSpPr>
          <p:spPr>
            <a:xfrm>
              <a:off x="985095" y="3804771"/>
              <a:ext cx="2461974" cy="192487"/>
            </a:xfrm>
            <a:prstGeom prst="roundRect">
              <a:avLst>
                <a:gd name="adj" fmla="val 5000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21436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コンピューターのスクリーンショット&#10;&#10;自動的に生成された説明">
            <a:extLst>
              <a:ext uri="{FF2B5EF4-FFF2-40B4-BE49-F238E27FC236}">
                <a16:creationId xmlns:a16="http://schemas.microsoft.com/office/drawing/2014/main" id="{A3C3E0A0-DF95-42AD-9344-82EEF3166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523" y="4538886"/>
            <a:ext cx="1104786" cy="1953987"/>
          </a:xfrm>
          <a:prstGeom prst="rect">
            <a:avLst/>
          </a:prstGeom>
        </p:spPr>
      </p:pic>
      <p:pic>
        <p:nvPicPr>
          <p:cNvPr id="35" name="図 34" descr="スクリーンショット, コンピュータ が含まれている画像&#10;&#10;自動的に生成された説明">
            <a:extLst>
              <a:ext uri="{FF2B5EF4-FFF2-40B4-BE49-F238E27FC236}">
                <a16:creationId xmlns:a16="http://schemas.microsoft.com/office/drawing/2014/main" id="{8C376C7C-26CC-4387-8953-E1108D68D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138" y="2358359"/>
            <a:ext cx="1102991" cy="1953987"/>
          </a:xfrm>
          <a:prstGeom prst="rect">
            <a:avLst/>
          </a:prstGeom>
        </p:spPr>
      </p:pic>
      <p:pic>
        <p:nvPicPr>
          <p:cNvPr id="34" name="図 33" descr="コンピューターのスクリーンショット&#10;&#10;自動的に生成された説明">
            <a:extLst>
              <a:ext uri="{FF2B5EF4-FFF2-40B4-BE49-F238E27FC236}">
                <a16:creationId xmlns:a16="http://schemas.microsoft.com/office/drawing/2014/main" id="{C6E69EB4-4F26-4B92-98AE-159B476D4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137" y="177827"/>
            <a:ext cx="1103042" cy="1958209"/>
          </a:xfrm>
          <a:prstGeom prst="rect">
            <a:avLst/>
          </a:prstGeom>
        </p:spPr>
      </p:pic>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3180679" cy="307777"/>
          </a:xfrm>
          <a:prstGeom prst="rect">
            <a:avLst/>
          </a:prstGeom>
          <a:noFill/>
        </p:spPr>
        <p:txBody>
          <a:bodyPr wrap="none" rtlCol="0">
            <a:spAutoFit/>
          </a:bodyPr>
          <a:lstStyle/>
          <a:p>
            <a:r>
              <a:rPr kumimoji="1" lang="ja-JP" altLang="en-US" sz="1400" b="1">
                <a:latin typeface="+mn-ea"/>
              </a:rPr>
              <a:t>■バトル画面系フロー</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ja-JP" altLang="en-US" sz="1400" b="1" dirty="0">
              <a:solidFill>
                <a:srgbClr val="FF0000"/>
              </a:solidFill>
              <a:latin typeface="+mn-ea"/>
            </a:endParaRPr>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196945" y="5621789"/>
            <a:ext cx="1980029" cy="57147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メニューボタン以降は</a:t>
            </a:r>
            <a:endParaRPr kumimoji="1" lang="en-US" altLang="ja-JP" sz="800">
              <a:solidFill>
                <a:schemeClr val="tx1"/>
              </a:solidFill>
            </a:endParaRPr>
          </a:p>
          <a:p>
            <a:pPr algn="ctr"/>
            <a:r>
              <a:rPr kumimoji="1" lang="en-US" altLang="ja-JP" sz="800">
                <a:solidFill>
                  <a:schemeClr val="tx1"/>
                </a:solidFill>
              </a:rPr>
              <a:t>【GP01】</a:t>
            </a:r>
            <a:r>
              <a:rPr kumimoji="1" lang="ja-JP" altLang="en-US" sz="800">
                <a:solidFill>
                  <a:schemeClr val="tx1"/>
                </a:solidFill>
              </a:rPr>
              <a:t>バトルメニュー仕様を参照。</a:t>
            </a:r>
          </a:p>
        </p:txBody>
      </p:sp>
      <p:graphicFrame>
        <p:nvGraphicFramePr>
          <p:cNvPr id="29" name="オブジェクト 28">
            <a:extLst>
              <a:ext uri="{FF2B5EF4-FFF2-40B4-BE49-F238E27FC236}">
                <a16:creationId xmlns:a16="http://schemas.microsoft.com/office/drawing/2014/main" id="{F3EEC0AF-D0E0-4492-B967-1BFECA50B895}"/>
              </a:ext>
            </a:extLst>
          </p:cNvPr>
          <p:cNvGraphicFramePr>
            <a:graphicFrameLocks noChangeAspect="1"/>
          </p:cNvGraphicFramePr>
          <p:nvPr>
            <p:extLst>
              <p:ext uri="{D42A27DB-BD31-4B8C-83A1-F6EECF244321}">
                <p14:modId xmlns:p14="http://schemas.microsoft.com/office/powerpoint/2010/main" val="588829739"/>
              </p:ext>
            </p:extLst>
          </p:nvPr>
        </p:nvGraphicFramePr>
        <p:xfrm>
          <a:off x="2446540" y="3088881"/>
          <a:ext cx="1090596" cy="1935604"/>
        </p:xfrm>
        <a:graphic>
          <a:graphicData uri="http://schemas.openxmlformats.org/presentationml/2006/ole">
            <mc:AlternateContent xmlns:mc="http://schemas.openxmlformats.org/markup-compatibility/2006">
              <mc:Choice xmlns:v="urn:schemas-microsoft-com:vml" Requires="v">
                <p:oleObj spid="_x0000_s1028" r:id="rId6" imgW="3390120" imgH="6018840" progId="">
                  <p:embed/>
                </p:oleObj>
              </mc:Choice>
              <mc:Fallback>
                <p:oleObj r:id="rId6" imgW="3390120" imgH="6018840" progId="">
                  <p:embed/>
                  <p:pic>
                    <p:nvPicPr>
                      <p:cNvPr id="29" name="オブジェクト 28">
                        <a:extLst>
                          <a:ext uri="{FF2B5EF4-FFF2-40B4-BE49-F238E27FC236}">
                            <a16:creationId xmlns:a16="http://schemas.microsoft.com/office/drawing/2014/main" id="{F3EEC0AF-D0E0-4492-B967-1BFECA50B895}"/>
                          </a:ext>
                        </a:extLst>
                      </p:cNvPr>
                      <p:cNvPicPr/>
                      <p:nvPr/>
                    </p:nvPicPr>
                    <p:blipFill>
                      <a:blip r:embed="rId7"/>
                      <a:stretch>
                        <a:fillRect/>
                      </a:stretch>
                    </p:blipFill>
                    <p:spPr>
                      <a:xfrm>
                        <a:off x="2446540" y="3088881"/>
                        <a:ext cx="1090596" cy="1935604"/>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2BC4075B-9092-4C8B-87D0-791EFC11D7A6}"/>
              </a:ext>
            </a:extLst>
          </p:cNvPr>
          <p:cNvGraphicFramePr>
            <a:graphicFrameLocks noChangeAspect="1"/>
          </p:cNvGraphicFramePr>
          <p:nvPr>
            <p:extLst>
              <p:ext uri="{D42A27DB-BD31-4B8C-83A1-F6EECF244321}">
                <p14:modId xmlns:p14="http://schemas.microsoft.com/office/powerpoint/2010/main" val="2683022914"/>
              </p:ext>
            </p:extLst>
          </p:nvPr>
        </p:nvGraphicFramePr>
        <p:xfrm>
          <a:off x="2456969" y="591918"/>
          <a:ext cx="1100895" cy="1949758"/>
        </p:xfrm>
        <a:graphic>
          <a:graphicData uri="http://schemas.openxmlformats.org/presentationml/2006/ole">
            <mc:AlternateContent xmlns:mc="http://schemas.openxmlformats.org/markup-compatibility/2006">
              <mc:Choice xmlns:v="urn:schemas-microsoft-com:vml" Requires="v">
                <p:oleObj spid="_x0000_s1029" r:id="rId8" imgW="3390120" imgH="6006240" progId="">
                  <p:embed/>
                </p:oleObj>
              </mc:Choice>
              <mc:Fallback>
                <p:oleObj r:id="rId8" imgW="3390120" imgH="6006240" progId="">
                  <p:embed/>
                  <p:pic>
                    <p:nvPicPr>
                      <p:cNvPr id="23" name="オブジェクト 22">
                        <a:extLst>
                          <a:ext uri="{FF2B5EF4-FFF2-40B4-BE49-F238E27FC236}">
                            <a16:creationId xmlns:a16="http://schemas.microsoft.com/office/drawing/2014/main" id="{2BC4075B-9092-4C8B-87D0-791EFC11D7A6}"/>
                          </a:ext>
                        </a:extLst>
                      </p:cNvPr>
                      <p:cNvPicPr/>
                      <p:nvPr/>
                    </p:nvPicPr>
                    <p:blipFill>
                      <a:blip r:embed="rId9"/>
                      <a:stretch>
                        <a:fillRect/>
                      </a:stretch>
                    </p:blipFill>
                    <p:spPr>
                      <a:xfrm>
                        <a:off x="2456969" y="591918"/>
                        <a:ext cx="1100895" cy="1949758"/>
                      </a:xfrm>
                      <a:prstGeom prst="rect">
                        <a:avLst/>
                      </a:prstGeom>
                    </p:spPr>
                  </p:pic>
                </p:oleObj>
              </mc:Fallback>
            </mc:AlternateContent>
          </a:graphicData>
        </a:graphic>
      </p:graphicFrame>
      <p:pic>
        <p:nvPicPr>
          <p:cNvPr id="24" name="図 23">
            <a:extLst>
              <a:ext uri="{FF2B5EF4-FFF2-40B4-BE49-F238E27FC236}">
                <a16:creationId xmlns:a16="http://schemas.microsoft.com/office/drawing/2014/main" id="{A6046B0A-4E0C-4CAC-9011-1FBD198B0E07}"/>
              </a:ext>
            </a:extLst>
          </p:cNvPr>
          <p:cNvPicPr>
            <a:picLocks noChangeAspect="1"/>
          </p:cNvPicPr>
          <p:nvPr/>
        </p:nvPicPr>
        <p:blipFill>
          <a:blip r:embed="rId10"/>
          <a:stretch>
            <a:fillRect/>
          </a:stretch>
        </p:blipFill>
        <p:spPr>
          <a:xfrm>
            <a:off x="430910" y="591918"/>
            <a:ext cx="1102588" cy="1953987"/>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1876607" y="1450287"/>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379663" y="2599293"/>
            <a:ext cx="1204177" cy="246221"/>
          </a:xfrm>
          <a:prstGeom prst="rect">
            <a:avLst/>
          </a:prstGeom>
          <a:noFill/>
        </p:spPr>
        <p:txBody>
          <a:bodyPr wrap="none" rtlCol="0">
            <a:spAutoFit/>
          </a:bodyPr>
          <a:lstStyle/>
          <a:p>
            <a:pPr algn="ctr"/>
            <a:r>
              <a:rPr kumimoji="1" lang="en-US" altLang="ja-JP" sz="1000"/>
              <a:t>bt100.</a:t>
            </a:r>
            <a:r>
              <a:rPr kumimoji="1" lang="ja-JP" altLang="en-US" sz="1000"/>
              <a:t>バトル画面</a:t>
            </a:r>
            <a:endParaRPr kumimoji="1" lang="en-US" altLang="ja-JP" sz="1000" dirty="0"/>
          </a:p>
        </p:txBody>
      </p:sp>
      <p:sp>
        <p:nvSpPr>
          <p:cNvPr id="16" name="テキスト ボックス 15">
            <a:extLst>
              <a:ext uri="{FF2B5EF4-FFF2-40B4-BE49-F238E27FC236}">
                <a16:creationId xmlns:a16="http://schemas.microsoft.com/office/drawing/2014/main" id="{892D4902-40EB-4630-ABD8-84BF66E32553}"/>
              </a:ext>
            </a:extLst>
          </p:cNvPr>
          <p:cNvSpPr txBox="1"/>
          <p:nvPr/>
        </p:nvSpPr>
        <p:spPr>
          <a:xfrm>
            <a:off x="2113642" y="2617696"/>
            <a:ext cx="1845377" cy="246221"/>
          </a:xfrm>
          <a:prstGeom prst="rect">
            <a:avLst/>
          </a:prstGeom>
          <a:noFill/>
        </p:spPr>
        <p:txBody>
          <a:bodyPr wrap="none" rtlCol="0">
            <a:spAutoFit/>
          </a:bodyPr>
          <a:lstStyle/>
          <a:p>
            <a:pPr algn="ctr"/>
            <a:r>
              <a:rPr kumimoji="1" lang="en-US" altLang="ja-JP" sz="1000"/>
              <a:t>bt110.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cxnSpLocks/>
            <a:endCxn id="8" idx="2"/>
          </p:cNvCxnSpPr>
          <p:nvPr/>
        </p:nvCxnSpPr>
        <p:spPr>
          <a:xfrm flipV="1">
            <a:off x="1532590"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p:cNvCxnSpPr>
          <p:nvPr/>
        </p:nvCxnSpPr>
        <p:spPr>
          <a:xfrm>
            <a:off x="2113861"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30" idx="6"/>
            <a:endCxn id="40" idx="1"/>
          </p:cNvCxnSpPr>
          <p:nvPr/>
        </p:nvCxnSpPr>
        <p:spPr>
          <a:xfrm>
            <a:off x="4059210" y="1566798"/>
            <a:ext cx="1560313" cy="394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p:cNvCxnSpPr>
          <p:nvPr/>
        </p:nvCxnSpPr>
        <p:spPr>
          <a:xfrm rot="16200000" flipH="1">
            <a:off x="1036840" y="2645936"/>
            <a:ext cx="2369089" cy="452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p:cNvCxnSpPr>
          <p:nvPr/>
        </p:nvCxnSpPr>
        <p:spPr>
          <a:xfrm>
            <a:off x="3008326" y="2545911"/>
            <a:ext cx="0" cy="54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409185" y="6568097"/>
            <a:ext cx="1521570" cy="246221"/>
          </a:xfrm>
          <a:prstGeom prst="rect">
            <a:avLst/>
          </a:prstGeom>
          <a:noFill/>
        </p:spPr>
        <p:txBody>
          <a:bodyPr wrap="none" rtlCol="0">
            <a:spAutoFit/>
          </a:bodyPr>
          <a:lstStyle/>
          <a:p>
            <a:pPr algn="ctr"/>
            <a:r>
              <a:rPr kumimoji="1" lang="en-US" altLang="ja-JP" sz="1000">
                <a:latin typeface="+mn-ea"/>
              </a:rPr>
              <a:t>bt110c.</a:t>
            </a:r>
            <a:r>
              <a:rPr kumimoji="1" lang="ja-JP" altLang="en-US" sz="1000">
                <a:latin typeface="+mn-ea"/>
              </a:rPr>
              <a:t>選択中</a:t>
            </a:r>
            <a:r>
              <a:rPr kumimoji="1" lang="en-US" altLang="ja-JP" sz="1000">
                <a:latin typeface="+mn-ea"/>
              </a:rPr>
              <a:t>TR</a:t>
            </a:r>
            <a:r>
              <a:rPr kumimoji="1" lang="ja-JP" altLang="en-US" sz="1000">
                <a:latin typeface="+mn-ea"/>
              </a:rPr>
              <a:t>情報</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29" idx="3"/>
            <a:endCxn id="40" idx="1"/>
          </p:cNvCxnSpPr>
          <p:nvPr/>
        </p:nvCxnSpPr>
        <p:spPr>
          <a:xfrm>
            <a:off x="3537136" y="4056683"/>
            <a:ext cx="2082387" cy="1459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341208" y="5114552"/>
            <a:ext cx="1332416" cy="246221"/>
          </a:xfrm>
          <a:prstGeom prst="rect">
            <a:avLst/>
          </a:prstGeom>
          <a:noFill/>
        </p:spPr>
        <p:txBody>
          <a:bodyPr wrap="none" rtlCol="0">
            <a:spAutoFit/>
          </a:bodyPr>
          <a:lstStyle/>
          <a:p>
            <a:pPr algn="ctr"/>
            <a:r>
              <a:rPr kumimoji="1" lang="en-US" altLang="ja-JP" sz="1000"/>
              <a:t>bt120.</a:t>
            </a:r>
            <a:r>
              <a:rPr kumimoji="1" lang="ja-JP" altLang="en-US" sz="1000"/>
              <a:t>部位選択画面</a:t>
            </a:r>
            <a:endParaRPr kumimoji="1" lang="en-US" altLang="ja-JP" sz="1000" dirty="0"/>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624230" y="1296401"/>
            <a:ext cx="761304" cy="181675"/>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1712433" y="3829150"/>
            <a:ext cx="674793" cy="181675"/>
          </a:xfrm>
          <a:prstGeom prst="rect">
            <a:avLst/>
          </a:prstGeom>
          <a:noFill/>
        </p:spPr>
        <p:txBody>
          <a:bodyPr wrap="none" rtlCol="0">
            <a:spAutoFit/>
          </a:bodyPr>
          <a:lstStyle/>
          <a:p>
            <a:r>
              <a:rPr kumimoji="1" lang="ja-JP" altLang="en-US" sz="800"/>
              <a:t>怪獣アイコン</a:t>
            </a:r>
            <a:endParaRPr kumimoji="1" lang="en-US" altLang="ja-JP" sz="800" dirty="0"/>
          </a:p>
        </p:txBody>
      </p:sp>
      <p:sp>
        <p:nvSpPr>
          <p:cNvPr id="30" name="楕円 29">
            <a:extLst>
              <a:ext uri="{FF2B5EF4-FFF2-40B4-BE49-F238E27FC236}">
                <a16:creationId xmlns:a16="http://schemas.microsoft.com/office/drawing/2014/main" id="{6DBF7895-D5CC-4085-8174-D01A0933976E}"/>
              </a:ext>
            </a:extLst>
          </p:cNvPr>
          <p:cNvSpPr/>
          <p:nvPr/>
        </p:nvSpPr>
        <p:spPr>
          <a:xfrm>
            <a:off x="3821955" y="1448170"/>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4E885D72-AA09-495F-8914-588BFDA32D28}"/>
              </a:ext>
            </a:extLst>
          </p:cNvPr>
          <p:cNvCxnSpPr>
            <a:cxnSpLocks/>
            <a:stCxn id="23" idx="3"/>
            <a:endCxn id="30" idx="2"/>
          </p:cNvCxnSpPr>
          <p:nvPr/>
        </p:nvCxnSpPr>
        <p:spPr>
          <a:xfrm>
            <a:off x="3557864" y="1566797"/>
            <a:ext cx="2640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
            <a:extLst>
              <a:ext uri="{FF2B5EF4-FFF2-40B4-BE49-F238E27FC236}">
                <a16:creationId xmlns:a16="http://schemas.microsoft.com/office/drawing/2014/main" id="{4FAA71B1-8E59-4896-8882-D5D4B902BC3C}"/>
              </a:ext>
            </a:extLst>
          </p:cNvPr>
          <p:cNvCxnSpPr>
            <a:cxnSpLocks/>
            <a:stCxn id="30" idx="6"/>
            <a:endCxn id="34" idx="1"/>
          </p:cNvCxnSpPr>
          <p:nvPr/>
        </p:nvCxnSpPr>
        <p:spPr>
          <a:xfrm flipV="1">
            <a:off x="4059210" y="1156932"/>
            <a:ext cx="1557927" cy="409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1">
            <a:extLst>
              <a:ext uri="{FF2B5EF4-FFF2-40B4-BE49-F238E27FC236}">
                <a16:creationId xmlns:a16="http://schemas.microsoft.com/office/drawing/2014/main" id="{2CC6BC97-260F-49CD-96FC-6C50DE3F0B5D}"/>
              </a:ext>
            </a:extLst>
          </p:cNvPr>
          <p:cNvCxnSpPr>
            <a:cxnSpLocks/>
            <a:stCxn id="30" idx="6"/>
            <a:endCxn id="35" idx="1"/>
          </p:cNvCxnSpPr>
          <p:nvPr/>
        </p:nvCxnSpPr>
        <p:spPr>
          <a:xfrm>
            <a:off x="4059210" y="1566798"/>
            <a:ext cx="1557928" cy="1768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79FDBFF-B1D6-466D-8737-9ED7912DF192}"/>
              </a:ext>
            </a:extLst>
          </p:cNvPr>
          <p:cNvSpPr txBox="1"/>
          <p:nvPr/>
        </p:nvSpPr>
        <p:spPr>
          <a:xfrm>
            <a:off x="4853745" y="2131554"/>
            <a:ext cx="2632452" cy="246221"/>
          </a:xfrm>
          <a:prstGeom prst="rect">
            <a:avLst/>
          </a:prstGeom>
          <a:noFill/>
        </p:spPr>
        <p:txBody>
          <a:bodyPr wrap="none" rtlCol="0">
            <a:spAutoFit/>
          </a:bodyPr>
          <a:lstStyle/>
          <a:p>
            <a:pPr algn="ctr"/>
            <a:r>
              <a:rPr kumimoji="1" lang="en-US" altLang="ja-JP" sz="1000">
                <a:latin typeface="+mn-ea"/>
              </a:rPr>
              <a:t>bt110a.</a:t>
            </a:r>
            <a:r>
              <a:rPr kumimoji="1" lang="ja-JP" altLang="en-US" sz="1000">
                <a:latin typeface="+mn-ea"/>
              </a:rPr>
              <a:t>キャラ情報ウィンドウ（キャラ）</a:t>
            </a:r>
            <a:endParaRPr kumimoji="1" lang="en-US" altLang="ja-JP" sz="1000" dirty="0"/>
          </a:p>
        </p:txBody>
      </p:sp>
      <p:sp>
        <p:nvSpPr>
          <p:cNvPr id="51" name="テキスト ボックス 50">
            <a:extLst>
              <a:ext uri="{FF2B5EF4-FFF2-40B4-BE49-F238E27FC236}">
                <a16:creationId xmlns:a16="http://schemas.microsoft.com/office/drawing/2014/main" id="{D587488E-1E21-447A-A1E4-6AB09A23A8F5}"/>
              </a:ext>
            </a:extLst>
          </p:cNvPr>
          <p:cNvSpPr txBox="1"/>
          <p:nvPr/>
        </p:nvSpPr>
        <p:spPr>
          <a:xfrm>
            <a:off x="4909848" y="4294906"/>
            <a:ext cx="2520242" cy="246221"/>
          </a:xfrm>
          <a:prstGeom prst="rect">
            <a:avLst/>
          </a:prstGeom>
          <a:noFill/>
        </p:spPr>
        <p:txBody>
          <a:bodyPr wrap="none" rtlCol="0">
            <a:spAutoFit/>
          </a:bodyPr>
          <a:lstStyle/>
          <a:p>
            <a:pPr algn="ctr"/>
            <a:r>
              <a:rPr kumimoji="1" lang="en-US" altLang="ja-JP" sz="1000">
                <a:latin typeface="+mn-ea"/>
              </a:rPr>
              <a:t>bt110b.</a:t>
            </a:r>
            <a:r>
              <a:rPr kumimoji="1" lang="ja-JP" altLang="en-US" sz="1000">
                <a:latin typeface="+mn-ea"/>
              </a:rPr>
              <a:t>キャラ情報ウィンドウ（効果）</a:t>
            </a:r>
            <a:endParaRPr kumimoji="1" lang="en-US" altLang="ja-JP" sz="1000" dirty="0"/>
          </a:p>
        </p:txBody>
      </p:sp>
    </p:spTree>
    <p:extLst>
      <p:ext uri="{BB962C8B-B14F-4D97-AF65-F5344CB8AC3E}">
        <p14:creationId xmlns:p14="http://schemas.microsoft.com/office/powerpoint/2010/main" val="128687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82" name="グループ化 81">
            <a:extLst>
              <a:ext uri="{FF2B5EF4-FFF2-40B4-BE49-F238E27FC236}">
                <a16:creationId xmlns:a16="http://schemas.microsoft.com/office/drawing/2014/main" id="{07362DF5-E0CD-453B-AFED-59E4A11FED3D}"/>
              </a:ext>
            </a:extLst>
          </p:cNvPr>
          <p:cNvGrpSpPr/>
          <p:nvPr/>
        </p:nvGrpSpPr>
        <p:grpSpPr>
          <a:xfrm>
            <a:off x="529719" y="1063340"/>
            <a:ext cx="3472949" cy="4185139"/>
            <a:chOff x="529719" y="1063340"/>
            <a:chExt cx="3472949" cy="4185139"/>
          </a:xfrm>
        </p:grpSpPr>
        <p:pic>
          <p:nvPicPr>
            <p:cNvPr id="83" name="図 82">
              <a:extLst>
                <a:ext uri="{FF2B5EF4-FFF2-40B4-BE49-F238E27FC236}">
                  <a16:creationId xmlns:a16="http://schemas.microsoft.com/office/drawing/2014/main" id="{3411C427-95F0-46B6-9520-9B1F3AE17A8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84" name="テキスト ボックス 83">
              <a:extLst>
                <a:ext uri="{FF2B5EF4-FFF2-40B4-BE49-F238E27FC236}">
                  <a16:creationId xmlns:a16="http://schemas.microsoft.com/office/drawing/2014/main" id="{02C3D1FA-D1E8-44EE-97AF-933CDF103672}"/>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85" name="直線コネクタ 84">
              <a:extLst>
                <a:ext uri="{FF2B5EF4-FFF2-40B4-BE49-F238E27FC236}">
                  <a16:creationId xmlns:a16="http://schemas.microsoft.com/office/drawing/2014/main" id="{67BA2BF6-8E75-496F-9963-69BD8B2D04D3}"/>
                </a:ext>
              </a:extLst>
            </p:cNvPr>
            <p:cNvCxnSpPr>
              <a:cxnSpLocks/>
              <a:stCxn id="84"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FFFDE7EC-B4B0-4454-AFB8-1C6A8D43CFAF}"/>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87" name="テキスト ボックス 86">
              <a:extLst>
                <a:ext uri="{FF2B5EF4-FFF2-40B4-BE49-F238E27FC236}">
                  <a16:creationId xmlns:a16="http://schemas.microsoft.com/office/drawing/2014/main" id="{8ACD65DA-C0CF-49BB-981C-634D1A6ED1C1}"/>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88" name="テキスト ボックス 87">
              <a:extLst>
                <a:ext uri="{FF2B5EF4-FFF2-40B4-BE49-F238E27FC236}">
                  <a16:creationId xmlns:a16="http://schemas.microsoft.com/office/drawing/2014/main" id="{7B0CC267-7B9D-4C5F-B2A4-3E12268A2126}"/>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89" name="テキスト ボックス 88">
              <a:extLst>
                <a:ext uri="{FF2B5EF4-FFF2-40B4-BE49-F238E27FC236}">
                  <a16:creationId xmlns:a16="http://schemas.microsoft.com/office/drawing/2014/main" id="{D5819C98-0BA9-4F58-B549-28DCE2ABA421}"/>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90" name="直線コネクタ 89">
              <a:extLst>
                <a:ext uri="{FF2B5EF4-FFF2-40B4-BE49-F238E27FC236}">
                  <a16:creationId xmlns:a16="http://schemas.microsoft.com/office/drawing/2014/main" id="{912CEA1E-0DCF-4041-A841-EF5B53199847}"/>
                </a:ext>
              </a:extLst>
            </p:cNvPr>
            <p:cNvCxnSpPr>
              <a:cxnSpLocks/>
              <a:stCxn id="89"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23EC674-18DD-419C-831D-F3D659E3E56B}"/>
                </a:ext>
              </a:extLst>
            </p:cNvPr>
            <p:cNvCxnSpPr>
              <a:cxnSpLocks/>
              <a:stCxn id="88"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382D48ED-BCEF-4A9C-AD8B-6DC5556BEAD9}"/>
                </a:ext>
              </a:extLst>
            </p:cNvPr>
            <p:cNvCxnSpPr>
              <a:cxnSpLocks/>
              <a:stCxn id="86"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BD2831C-A548-4C77-BE0F-26195E5F62CA}"/>
                </a:ext>
              </a:extLst>
            </p:cNvPr>
            <p:cNvCxnSpPr>
              <a:cxnSpLocks/>
              <a:stCxn id="87"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6094CA14-67F9-493B-8C0D-61738301FD4B}"/>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95" name="直線コネクタ 94">
              <a:extLst>
                <a:ext uri="{FF2B5EF4-FFF2-40B4-BE49-F238E27FC236}">
                  <a16:creationId xmlns:a16="http://schemas.microsoft.com/office/drawing/2014/main" id="{DF3B9823-156B-4A90-AB0D-3DFDE3D218CF}"/>
                </a:ext>
              </a:extLst>
            </p:cNvPr>
            <p:cNvCxnSpPr>
              <a:cxnSpLocks/>
              <a:stCxn id="94"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D5027CAE-6F3F-4F8B-8482-021A464D2707}"/>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97" name="テキスト ボックス 96">
              <a:extLst>
                <a:ext uri="{FF2B5EF4-FFF2-40B4-BE49-F238E27FC236}">
                  <a16:creationId xmlns:a16="http://schemas.microsoft.com/office/drawing/2014/main" id="{42EE7773-472A-4B6E-882B-81BDECFD4668}"/>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98" name="直線コネクタ 97">
              <a:extLst>
                <a:ext uri="{FF2B5EF4-FFF2-40B4-BE49-F238E27FC236}">
                  <a16:creationId xmlns:a16="http://schemas.microsoft.com/office/drawing/2014/main" id="{D93E470D-8B3C-4002-B5E0-7E15A8CD558C}"/>
                </a:ext>
              </a:extLst>
            </p:cNvPr>
            <p:cNvCxnSpPr>
              <a:cxnSpLocks/>
              <a:stCxn id="9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BCEFCF4D-7C71-4C4D-BF5A-01BD7403895A}"/>
                </a:ext>
              </a:extLst>
            </p:cNvPr>
            <p:cNvCxnSpPr>
              <a:cxnSpLocks/>
              <a:stCxn id="9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40085B0A-A0E8-4B6E-8597-244705F16F9D}"/>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101" name="直線コネクタ 100">
              <a:extLst>
                <a:ext uri="{FF2B5EF4-FFF2-40B4-BE49-F238E27FC236}">
                  <a16:creationId xmlns:a16="http://schemas.microsoft.com/office/drawing/2014/main" id="{D800C42B-C7EB-411F-BADA-CBAD1BA58365}"/>
                </a:ext>
              </a:extLst>
            </p:cNvPr>
            <p:cNvCxnSpPr>
              <a:cxnSpLocks/>
              <a:stCxn id="100"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11372E6C-A6ED-486C-AB8F-E4F1F4E09215}"/>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103" name="直線コネクタ 102">
              <a:extLst>
                <a:ext uri="{FF2B5EF4-FFF2-40B4-BE49-F238E27FC236}">
                  <a16:creationId xmlns:a16="http://schemas.microsoft.com/office/drawing/2014/main" id="{7756547A-2B45-4523-B43C-FC0C9245D4FE}"/>
                </a:ext>
              </a:extLst>
            </p:cNvPr>
            <p:cNvCxnSpPr>
              <a:cxnSpLocks/>
              <a:stCxn id="102"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06CC1BA6-D072-4877-806C-A99EB723CF6E}"/>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5" name="直線コネクタ 104">
              <a:extLst>
                <a:ext uri="{FF2B5EF4-FFF2-40B4-BE49-F238E27FC236}">
                  <a16:creationId xmlns:a16="http://schemas.microsoft.com/office/drawing/2014/main" id="{A8EE4760-8229-4FA7-9690-728695E5AF56}"/>
                </a:ext>
              </a:extLst>
            </p:cNvPr>
            <p:cNvCxnSpPr>
              <a:cxnSpLocks/>
              <a:stCxn id="104" idx="1"/>
            </p:cNvCxnSpPr>
            <p:nvPr/>
          </p:nvCxnSpPr>
          <p:spPr>
            <a:xfrm flipH="1" flipV="1">
              <a:off x="1410128" y="1359003"/>
              <a:ext cx="1443156" cy="9062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964ABA26-B9E1-41FE-9B0E-98058BC889F2}"/>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7" name="直線コネクタ 106">
              <a:extLst>
                <a:ext uri="{FF2B5EF4-FFF2-40B4-BE49-F238E27FC236}">
                  <a16:creationId xmlns:a16="http://schemas.microsoft.com/office/drawing/2014/main" id="{1B0EDDF8-C6EC-436F-B26C-11C2A240DE3B}"/>
                </a:ext>
              </a:extLst>
            </p:cNvPr>
            <p:cNvCxnSpPr>
              <a:cxnSpLocks/>
              <a:stCxn id="106" idx="1"/>
            </p:cNvCxnSpPr>
            <p:nvPr/>
          </p:nvCxnSpPr>
          <p:spPr>
            <a:xfrm flipH="1" flipV="1">
              <a:off x="601817" y="4340746"/>
              <a:ext cx="291791"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13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9B3C558C-56E5-4F54-98A2-7A40EF5BE01F}"/>
              </a:ext>
            </a:extLst>
          </p:cNvPr>
          <p:cNvGrpSpPr/>
          <p:nvPr/>
        </p:nvGrpSpPr>
        <p:grpSpPr>
          <a:xfrm>
            <a:off x="564789" y="5261337"/>
            <a:ext cx="3016462" cy="119316"/>
            <a:chOff x="564789" y="5862735"/>
            <a:chExt cx="3016462" cy="119316"/>
          </a:xfrm>
        </p:grpSpPr>
        <p:sp>
          <p:nvSpPr>
            <p:cNvPr id="3" name="正方形/長方形 2">
              <a:extLst>
                <a:ext uri="{FF2B5EF4-FFF2-40B4-BE49-F238E27FC236}">
                  <a16:creationId xmlns:a16="http://schemas.microsoft.com/office/drawing/2014/main" id="{5CB4259C-8A26-48B4-B16E-B4D208AD517E}"/>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126CBA48-46B2-4121-8F21-2FAAB9778FB0}"/>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3106941"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a:solidFill>
                <a:srgbClr val="FF0000"/>
              </a:solidFill>
            </a:endParaRPr>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2351926" cy="246221"/>
          </a:xfrm>
          <a:prstGeom prst="rect">
            <a:avLst/>
          </a:prstGeom>
          <a:noFill/>
        </p:spPr>
        <p:txBody>
          <a:bodyPr wrap="none" rtlCol="0">
            <a:spAutoFit/>
          </a:bodyPr>
          <a:lstStyle/>
          <a:p>
            <a:r>
              <a:rPr kumimoji="1" lang="en-US" altLang="ja-JP" sz="1000" b="1" dirty="0"/>
              <a:t>07</a:t>
            </a:r>
            <a:r>
              <a:rPr kumimoji="1" lang="en-US" altLang="ja-JP" sz="1000" b="1"/>
              <a:t>.</a:t>
            </a:r>
            <a:r>
              <a:rPr kumimoji="1" lang="ja-JP" altLang="en-US" sz="1000" b="1"/>
              <a:t>キャラアイコン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バフ、デバフについては説明を</a:t>
            </a:r>
            <a:endParaRPr kumimoji="1" lang="en-US" altLang="ja-JP" sz="1000">
              <a:latin typeface="+mn-ea"/>
            </a:endParaRPr>
          </a:p>
          <a:p>
            <a:r>
              <a:rPr kumimoji="1" lang="ja-JP" altLang="en-US" sz="1000">
                <a:latin typeface="+mn-ea"/>
              </a:rPr>
              <a:t>分割。（→</a:t>
            </a:r>
            <a:r>
              <a:rPr kumimoji="1" lang="en-US" altLang="ja-JP" sz="1000">
                <a:latin typeface="+mn-ea"/>
              </a:rPr>
              <a:t>12</a:t>
            </a:r>
            <a:r>
              <a:rPr kumimoji="1" lang="ja-JP" altLang="en-US" sz="1000">
                <a:latin typeface="+mn-ea"/>
              </a:rPr>
              <a:t>）</a:t>
            </a:r>
            <a:endParaRPr kumimoji="1" lang="en-US" altLang="ja-JP" sz="100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756877"/>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03240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642488"/>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918018"/>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589252"/>
            <a:ext cx="1797287"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r>
              <a:rPr kumimoji="1" lang="ja-JP" altLang="en-US" sz="1000" b="1">
                <a:solidFill>
                  <a:srgbClr val="FF0000"/>
                </a:solidFill>
              </a:rPr>
              <a:t>（</a:t>
            </a:r>
            <a:r>
              <a:rPr kumimoji="1" lang="en-US" altLang="ja-JP" sz="1000" b="1">
                <a:solidFill>
                  <a:srgbClr val="FF0000"/>
                </a:solidFill>
              </a:rPr>
              <a:t>2020221</a:t>
            </a:r>
            <a:r>
              <a:rPr kumimoji="1" lang="ja-JP" altLang="en-US" sz="1000" b="1">
                <a:solidFill>
                  <a:srgbClr val="FF0000"/>
                </a:solidFill>
              </a:rPr>
              <a:t>修正）</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864782"/>
            <a:ext cx="4503156" cy="1169551"/>
          </a:xfrm>
          <a:prstGeom prst="rect">
            <a:avLst/>
          </a:prstGeom>
          <a:noFill/>
        </p:spPr>
        <p:txBody>
          <a:bodyPr wrap="none" rtlCol="0">
            <a:spAutoFit/>
          </a:bodyPr>
          <a:lstStyle/>
          <a:p>
            <a:r>
              <a:rPr kumimoji="1" lang="ja-JP" altLang="en-US" sz="1000">
                <a:latin typeface="+mn-ea"/>
              </a:rPr>
              <a:t>部隊の</a:t>
            </a:r>
            <a:r>
              <a:rPr kumimoji="1" lang="en-US" altLang="ja-JP" sz="1000">
                <a:latin typeface="+mn-ea"/>
              </a:rPr>
              <a:t>HP</a:t>
            </a:r>
            <a:r>
              <a:rPr kumimoji="1" lang="ja-JP" altLang="en-US" sz="1000">
                <a:latin typeface="+mn-ea"/>
              </a:rPr>
              <a:t>。追加</a:t>
            </a:r>
            <a:r>
              <a:rPr kumimoji="1" lang="en-US" altLang="ja-JP" sz="1000">
                <a:latin typeface="+mn-ea"/>
              </a:rPr>
              <a:t>HP</a:t>
            </a:r>
            <a:r>
              <a:rPr kumimoji="1" lang="ja-JP" altLang="en-US" sz="1000">
                <a:latin typeface="+mn-ea"/>
              </a:rPr>
              <a:t>分の空きスペースを空けておく（もしくは左図のように</a:t>
            </a:r>
            <a:endParaRPr kumimoji="1" lang="en-US" altLang="ja-JP" sz="1000">
              <a:latin typeface="+mn-ea"/>
            </a:endParaRPr>
          </a:p>
          <a:p>
            <a:r>
              <a:rPr kumimoji="1" lang="ja-JP" altLang="en-US" sz="1000">
                <a:latin typeface="+mn-ea"/>
              </a:rPr>
              <a:t>あらかじめ持っていてもいい）。</a:t>
            </a:r>
            <a:endParaRPr kumimoji="1" lang="en-US" altLang="ja-JP" sz="1000" dirty="0">
              <a:latin typeface="+mn-ea"/>
            </a:endParaRPr>
          </a:p>
          <a:p>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発生時には、上段がアクティブとなり新たなバーを表示。</a:t>
            </a:r>
            <a:endParaRPr kumimoji="1" lang="en-US" altLang="ja-JP" sz="1000">
              <a:latin typeface="+mn-ea"/>
            </a:endParaRPr>
          </a:p>
          <a:p>
            <a:r>
              <a:rPr kumimoji="1" lang="ja-JP" altLang="en-US" sz="1000">
                <a:latin typeface="+mn-ea"/>
              </a:rPr>
              <a:t>このとき属性や制限があれば該当のアイコンを表示する。</a:t>
            </a:r>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のバーについては、数値によらず、追加されたものを</a:t>
            </a:r>
            <a:r>
              <a:rPr kumimoji="1" lang="en-US" altLang="ja-JP" sz="1000" dirty="0">
                <a:latin typeface="+mn-ea"/>
              </a:rPr>
              <a:t>100%</a:t>
            </a:r>
            <a:r>
              <a:rPr kumimoji="1" lang="ja-JP" altLang="en-US" sz="1000">
                <a:latin typeface="+mn-ea"/>
              </a:rPr>
              <a:t>と</a:t>
            </a:r>
            <a:endParaRPr kumimoji="1" lang="en-US" altLang="ja-JP" sz="1000" dirty="0">
              <a:latin typeface="+mn-ea"/>
            </a:endParaRPr>
          </a:p>
          <a:p>
            <a:r>
              <a:rPr kumimoji="1" lang="ja-JP" altLang="en-US" sz="1000">
                <a:latin typeface="+mn-ea"/>
              </a:rPr>
              <a:t>して長さを表示する。</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3821294"/>
            <a:chOff x="529719" y="1063340"/>
            <a:chExt cx="3472949" cy="3821294"/>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546080"/>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6248" y="4369086"/>
              <a:ext cx="287360" cy="34627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1B6349E0-2082-4DC1-8755-02AB6C56C0B6}"/>
              </a:ext>
            </a:extLst>
          </p:cNvPr>
          <p:cNvSpPr/>
          <p:nvPr/>
        </p:nvSpPr>
        <p:spPr>
          <a:xfrm>
            <a:off x="564789" y="5094773"/>
            <a:ext cx="3016462" cy="11931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41B290E-34F0-4B59-AC88-BAA5B4C36B4B}"/>
              </a:ext>
            </a:extLst>
          </p:cNvPr>
          <p:cNvSpPr/>
          <p:nvPr/>
        </p:nvSpPr>
        <p:spPr>
          <a:xfrm>
            <a:off x="571188" y="4970136"/>
            <a:ext cx="504629" cy="11931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66" name="テキスト ボックス 65">
            <a:extLst>
              <a:ext uri="{FF2B5EF4-FFF2-40B4-BE49-F238E27FC236}">
                <a16:creationId xmlns:a16="http://schemas.microsoft.com/office/drawing/2014/main" id="{B42910A6-9D3F-48B1-96DE-83E180B7EDE8}"/>
              </a:ext>
            </a:extLst>
          </p:cNvPr>
          <p:cNvSpPr txBox="1"/>
          <p:nvPr/>
        </p:nvSpPr>
        <p:spPr>
          <a:xfrm>
            <a:off x="2527757" y="5424511"/>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オフ時</a:t>
            </a:r>
            <a:endParaRPr kumimoji="1" lang="en-US" altLang="ja-JP" sz="1000"/>
          </a:p>
        </p:txBody>
      </p:sp>
      <p:grpSp>
        <p:nvGrpSpPr>
          <p:cNvPr id="67" name="グループ化 66">
            <a:extLst>
              <a:ext uri="{FF2B5EF4-FFF2-40B4-BE49-F238E27FC236}">
                <a16:creationId xmlns:a16="http://schemas.microsoft.com/office/drawing/2014/main" id="{CE2ADFD3-199E-4DB5-8295-6E899B8F8B34}"/>
              </a:ext>
            </a:extLst>
          </p:cNvPr>
          <p:cNvGrpSpPr/>
          <p:nvPr/>
        </p:nvGrpSpPr>
        <p:grpSpPr>
          <a:xfrm>
            <a:off x="529719" y="5928416"/>
            <a:ext cx="3016462" cy="119316"/>
            <a:chOff x="564789" y="5862735"/>
            <a:chExt cx="3016462" cy="119316"/>
          </a:xfrm>
        </p:grpSpPr>
        <p:sp>
          <p:nvSpPr>
            <p:cNvPr id="68" name="正方形/長方形 67">
              <a:extLst>
                <a:ext uri="{FF2B5EF4-FFF2-40B4-BE49-F238E27FC236}">
                  <a16:creationId xmlns:a16="http://schemas.microsoft.com/office/drawing/2014/main" id="{59092148-AA72-48AC-A90B-48DED890D0CA}"/>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AF2468E9-7C90-4070-A21B-3DDBD7482097}"/>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正方形/長方形 69">
            <a:extLst>
              <a:ext uri="{FF2B5EF4-FFF2-40B4-BE49-F238E27FC236}">
                <a16:creationId xmlns:a16="http://schemas.microsoft.com/office/drawing/2014/main" id="{98161E1F-1D59-4579-9110-D74689F08263}"/>
              </a:ext>
            </a:extLst>
          </p:cNvPr>
          <p:cNvSpPr/>
          <p:nvPr/>
        </p:nvSpPr>
        <p:spPr>
          <a:xfrm>
            <a:off x="529719" y="5761852"/>
            <a:ext cx="3016462" cy="1193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192804-E2BF-4205-97BE-65B3A36047C0}"/>
              </a:ext>
            </a:extLst>
          </p:cNvPr>
          <p:cNvSpPr/>
          <p:nvPr/>
        </p:nvSpPr>
        <p:spPr>
          <a:xfrm>
            <a:off x="536118" y="5637215"/>
            <a:ext cx="504629" cy="1193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72" name="テキスト ボックス 71">
            <a:extLst>
              <a:ext uri="{FF2B5EF4-FFF2-40B4-BE49-F238E27FC236}">
                <a16:creationId xmlns:a16="http://schemas.microsoft.com/office/drawing/2014/main" id="{5396E2E8-333C-4AA5-9EB0-BCE9EEF64688}"/>
              </a:ext>
            </a:extLst>
          </p:cNvPr>
          <p:cNvSpPr txBox="1"/>
          <p:nvPr/>
        </p:nvSpPr>
        <p:spPr>
          <a:xfrm>
            <a:off x="2523759" y="6091590"/>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オン時</a:t>
            </a:r>
            <a:endParaRPr kumimoji="1" lang="en-US" altLang="ja-JP" sz="1000"/>
          </a:p>
        </p:txBody>
      </p:sp>
      <p:sp>
        <p:nvSpPr>
          <p:cNvPr id="20" name="楕円 19">
            <a:extLst>
              <a:ext uri="{FF2B5EF4-FFF2-40B4-BE49-F238E27FC236}">
                <a16:creationId xmlns:a16="http://schemas.microsoft.com/office/drawing/2014/main" id="{311AF996-6AB4-491B-81FB-C6A453559BD2}"/>
              </a:ext>
            </a:extLst>
          </p:cNvPr>
          <p:cNvSpPr/>
          <p:nvPr/>
        </p:nvSpPr>
        <p:spPr>
          <a:xfrm>
            <a:off x="1018883" y="5566681"/>
            <a:ext cx="208101" cy="208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26223FE9-8511-4B52-9E37-8A0E03EE69C7}"/>
              </a:ext>
            </a:extLst>
          </p:cNvPr>
          <p:cNvCxnSpPr>
            <a:cxnSpLocks/>
            <a:stCxn id="74" idx="1"/>
          </p:cNvCxnSpPr>
          <p:nvPr/>
        </p:nvCxnSpPr>
        <p:spPr>
          <a:xfrm flipH="1">
            <a:off x="1169379" y="5590996"/>
            <a:ext cx="194870" cy="7973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638D4EA0-3FF6-458E-9B5B-AD20D16027EB}"/>
              </a:ext>
            </a:extLst>
          </p:cNvPr>
          <p:cNvSpPr txBox="1"/>
          <p:nvPr/>
        </p:nvSpPr>
        <p:spPr>
          <a:xfrm>
            <a:off x="1364249" y="5483274"/>
            <a:ext cx="902811" cy="215444"/>
          </a:xfrm>
          <a:prstGeom prst="rect">
            <a:avLst/>
          </a:prstGeom>
          <a:noFill/>
        </p:spPr>
        <p:txBody>
          <a:bodyPr wrap="none" rtlCol="0">
            <a:spAutoFit/>
          </a:bodyPr>
          <a:lstStyle/>
          <a:p>
            <a:r>
              <a:rPr kumimoji="1" lang="ja-JP" altLang="en-US" sz="800"/>
              <a:t>対応のアイコン</a:t>
            </a:r>
          </a:p>
        </p:txBody>
      </p:sp>
    </p:spTree>
    <p:extLst>
      <p:ext uri="{BB962C8B-B14F-4D97-AF65-F5344CB8AC3E}">
        <p14:creationId xmlns:p14="http://schemas.microsoft.com/office/powerpoint/2010/main" val="411858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11.</a:t>
            </a:r>
            <a:r>
              <a:rPr kumimoji="1" lang="ja-JP" altLang="en-US" sz="1000" b="1"/>
              <a:t>激怒メーター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390672" cy="1631216"/>
          </a:xfrm>
          <a:prstGeom prst="rect">
            <a:avLst/>
          </a:prstGeom>
          <a:noFill/>
        </p:spPr>
        <p:txBody>
          <a:bodyPr wrap="none" rtlCol="0">
            <a:spAutoFit/>
          </a:bodyPr>
          <a:lstStyle/>
          <a:p>
            <a:r>
              <a:rPr kumimoji="1" lang="ja-JP" altLang="en-US" sz="1000">
                <a:latin typeface="+mn-ea"/>
              </a:rPr>
              <a:t>怪獣の激怒までを表すメーター。</a:t>
            </a:r>
            <a:endParaRPr kumimoji="1" lang="en-US" altLang="ja-JP" sz="1000">
              <a:latin typeface="+mn-ea"/>
            </a:endParaRPr>
          </a:p>
          <a:p>
            <a:r>
              <a:rPr kumimoji="1" lang="ja-JP" altLang="en-US" sz="1000">
                <a:latin typeface="+mn-ea"/>
              </a:rPr>
              <a:t>増加のときは</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．通常の上昇</a:t>
            </a:r>
            <a:endParaRPr kumimoji="1" lang="en-US" altLang="ja-JP" sz="1000">
              <a:latin typeface="+mn-ea"/>
            </a:endParaRPr>
          </a:p>
          <a:p>
            <a:r>
              <a:rPr kumimoji="1" lang="en-US" altLang="ja-JP" sz="1000">
                <a:latin typeface="+mn-ea"/>
              </a:rPr>
              <a:t>2</a:t>
            </a:r>
            <a:r>
              <a:rPr kumimoji="1" lang="ja-JP" altLang="en-US" sz="1000">
                <a:latin typeface="+mn-ea"/>
              </a:rPr>
              <a:t>．上がりやすい上昇</a:t>
            </a:r>
            <a:endParaRPr kumimoji="1" lang="en-US" altLang="ja-JP" sz="1000">
              <a:latin typeface="+mn-ea"/>
            </a:endParaRPr>
          </a:p>
          <a:p>
            <a:endParaRPr kumimoji="1" lang="en-US" altLang="ja-JP" sz="1000">
              <a:latin typeface="+mn-ea"/>
            </a:endParaRPr>
          </a:p>
          <a:p>
            <a:r>
              <a:rPr kumimoji="1" lang="ja-JP" altLang="en-US" sz="1000">
                <a:latin typeface="+mn-ea"/>
              </a:rPr>
              <a:t>という２パターンを持ち、弱点／かばいの上昇率が高い</a:t>
            </a:r>
            <a:endParaRPr kumimoji="1" lang="en-US" altLang="ja-JP" sz="1000">
              <a:latin typeface="+mn-ea"/>
            </a:endParaRPr>
          </a:p>
          <a:p>
            <a:r>
              <a:rPr kumimoji="1" lang="ja-JP" altLang="en-US" sz="1000">
                <a:latin typeface="+mn-ea"/>
              </a:rPr>
              <a:t>攻撃の際はフラッシュしつつ上がる感じにする。</a:t>
            </a:r>
            <a:endParaRPr kumimoji="1" lang="en-US" altLang="ja-JP" sz="1000">
              <a:latin typeface="+mn-ea"/>
            </a:endParaRPr>
          </a:p>
          <a:p>
            <a:endParaRPr kumimoji="1" lang="en-US" altLang="ja-JP" sz="1000">
              <a:latin typeface="+mn-ea"/>
            </a:endParaRPr>
          </a:p>
          <a:p>
            <a:r>
              <a:rPr kumimoji="1" lang="ja-JP" altLang="en-US" sz="1000">
                <a:latin typeface="+mn-ea"/>
              </a:rPr>
              <a:t>激怒状態になると以下のようなメータに切り替わる。</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3964756"/>
            <a:ext cx="1133644" cy="246221"/>
          </a:xfrm>
          <a:prstGeom prst="rect">
            <a:avLst/>
          </a:prstGeom>
          <a:noFill/>
        </p:spPr>
        <p:txBody>
          <a:bodyPr wrap="none" rtlCol="0">
            <a:spAutoFit/>
          </a:bodyPr>
          <a:lstStyle/>
          <a:p>
            <a:r>
              <a:rPr kumimoji="1" lang="en-US" altLang="ja-JP" sz="1000" b="1"/>
              <a:t>12.</a:t>
            </a:r>
            <a:r>
              <a:rPr kumimoji="1" lang="ja-JP" altLang="en-US" sz="1000" b="1"/>
              <a:t>バフアイコン</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240286"/>
            <a:ext cx="2236510" cy="246221"/>
          </a:xfrm>
          <a:prstGeom prst="rect">
            <a:avLst/>
          </a:prstGeom>
          <a:noFill/>
        </p:spPr>
        <p:txBody>
          <a:bodyPr wrap="none" rtlCol="0">
            <a:spAutoFit/>
          </a:bodyPr>
          <a:lstStyle/>
          <a:p>
            <a:r>
              <a:rPr kumimoji="1" lang="ja-JP" altLang="en-US" sz="1000">
                <a:latin typeface="+mn-ea"/>
              </a:rPr>
              <a:t>バフアイコンについては次ページ。</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C53E3CD4-ACBC-4FB0-A813-E42BF3CE4298}"/>
              </a:ext>
            </a:extLst>
          </p:cNvPr>
          <p:cNvPicPr>
            <a:picLocks noChangeAspect="1"/>
          </p:cNvPicPr>
          <p:nvPr/>
        </p:nvPicPr>
        <p:blipFill>
          <a:blip r:embed="rId3"/>
          <a:stretch>
            <a:fillRect/>
          </a:stretch>
        </p:blipFill>
        <p:spPr>
          <a:xfrm>
            <a:off x="4493639" y="2640203"/>
            <a:ext cx="2777489" cy="935423"/>
          </a:xfrm>
          <a:prstGeom prst="rect">
            <a:avLst/>
          </a:prstGeom>
        </p:spPr>
      </p:pic>
      <p:sp>
        <p:nvSpPr>
          <p:cNvPr id="64" name="テキスト ボックス 63">
            <a:extLst>
              <a:ext uri="{FF2B5EF4-FFF2-40B4-BE49-F238E27FC236}">
                <a16:creationId xmlns:a16="http://schemas.microsoft.com/office/drawing/2014/main" id="{0A2E0214-3B13-4E3C-809B-AFA6C71C9D2B}"/>
              </a:ext>
            </a:extLst>
          </p:cNvPr>
          <p:cNvSpPr txBox="1"/>
          <p:nvPr/>
        </p:nvSpPr>
        <p:spPr>
          <a:xfrm>
            <a:off x="4372303" y="3494537"/>
            <a:ext cx="3390672" cy="400110"/>
          </a:xfrm>
          <a:prstGeom prst="rect">
            <a:avLst/>
          </a:prstGeom>
          <a:noFill/>
        </p:spPr>
        <p:txBody>
          <a:bodyPr wrap="none" rtlCol="0">
            <a:spAutoFit/>
          </a:bodyPr>
          <a:lstStyle/>
          <a:p>
            <a:r>
              <a:rPr kumimoji="1" lang="ja-JP" altLang="en-US" sz="1000">
                <a:latin typeface="+mn-ea"/>
              </a:rPr>
              <a:t>バーは時間によって減少していく、</a:t>
            </a:r>
            <a:endParaRPr kumimoji="1" lang="en-US" altLang="ja-JP" sz="1000">
              <a:latin typeface="+mn-ea"/>
            </a:endParaRPr>
          </a:p>
          <a:p>
            <a:r>
              <a:rPr kumimoji="1" lang="ja-JP" altLang="en-US" sz="1000">
                <a:latin typeface="+mn-ea"/>
              </a:rPr>
              <a:t>最後で攻撃が来ることを示唆するアイコンを配置する。</a:t>
            </a:r>
            <a:endParaRPr kumimoji="1" lang="en-US" altLang="ja-JP" sz="1000">
              <a:latin typeface="+mn-ea"/>
            </a:endParaRPr>
          </a:p>
        </p:txBody>
      </p:sp>
    </p:spTree>
    <p:extLst>
      <p:ext uri="{BB962C8B-B14F-4D97-AF65-F5344CB8AC3E}">
        <p14:creationId xmlns:p14="http://schemas.microsoft.com/office/powerpoint/2010/main" val="137673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3BD4B98A-1F0C-4C78-A206-65FC5CC593D2}"/>
              </a:ext>
            </a:extLst>
          </p:cNvPr>
          <p:cNvSpPr txBox="1"/>
          <p:nvPr/>
        </p:nvSpPr>
        <p:spPr>
          <a:xfrm>
            <a:off x="738384" y="487424"/>
            <a:ext cx="2557110" cy="276999"/>
          </a:xfrm>
          <a:prstGeom prst="rect">
            <a:avLst/>
          </a:prstGeom>
          <a:noFill/>
        </p:spPr>
        <p:txBody>
          <a:bodyPr wrap="none" rtlCol="0">
            <a:spAutoFit/>
          </a:bodyPr>
          <a:lstStyle/>
          <a:p>
            <a:r>
              <a:rPr kumimoji="1" lang="ja-JP" altLang="en-US" sz="1200" b="1"/>
              <a:t>○睡眠・麻痺の際</a:t>
            </a:r>
            <a:r>
              <a:rPr kumimoji="1" lang="ja-JP" altLang="en-US" sz="1050" b="1">
                <a:solidFill>
                  <a:srgbClr val="FF0000"/>
                </a:solidFill>
              </a:rPr>
              <a:t>（</a:t>
            </a:r>
            <a:r>
              <a:rPr kumimoji="1" lang="en-US" altLang="ja-JP" sz="1050" b="1">
                <a:solidFill>
                  <a:srgbClr val="FF0000"/>
                </a:solidFill>
              </a:rPr>
              <a:t>20200221</a:t>
            </a:r>
            <a:r>
              <a:rPr kumimoji="1" lang="ja-JP" altLang="en-US" sz="1050" b="1">
                <a:solidFill>
                  <a:srgbClr val="FF0000"/>
                </a:solidFill>
              </a:rPr>
              <a:t>修正）</a:t>
            </a:r>
            <a:endParaRPr kumimoji="1" lang="ja-JP" altLang="en-US" sz="1200" dirty="0">
              <a:solidFill>
                <a:srgbClr val="FF0000"/>
              </a:solidFill>
            </a:endParaRPr>
          </a:p>
        </p:txBody>
      </p:sp>
      <p:sp>
        <p:nvSpPr>
          <p:cNvPr id="40" name="テキスト ボックス 39">
            <a:extLst>
              <a:ext uri="{FF2B5EF4-FFF2-40B4-BE49-F238E27FC236}">
                <a16:creationId xmlns:a16="http://schemas.microsoft.com/office/drawing/2014/main" id="{A78AB0A2-57A9-4645-9320-7749AC6AB706}"/>
              </a:ext>
            </a:extLst>
          </p:cNvPr>
          <p:cNvSpPr txBox="1"/>
          <p:nvPr/>
        </p:nvSpPr>
        <p:spPr>
          <a:xfrm>
            <a:off x="917903" y="764423"/>
            <a:ext cx="3062057" cy="400110"/>
          </a:xfrm>
          <a:prstGeom prst="rect">
            <a:avLst/>
          </a:prstGeom>
          <a:noFill/>
        </p:spPr>
        <p:txBody>
          <a:bodyPr wrap="none" rtlCol="0">
            <a:spAutoFit/>
          </a:bodyPr>
          <a:lstStyle/>
          <a:p>
            <a:r>
              <a:rPr kumimoji="1" lang="ja-JP" altLang="en-US" sz="1000">
                <a:latin typeface="+mn-ea"/>
              </a:rPr>
              <a:t>睡眠、麻痺のときは行動に</a:t>
            </a:r>
            <a:r>
              <a:rPr kumimoji="1" lang="en-US" altLang="ja-JP" sz="1000">
                <a:latin typeface="+mn-ea"/>
              </a:rPr>
              <a:t>(</a:t>
            </a:r>
            <a:r>
              <a:rPr kumimoji="1" lang="ja-JP" altLang="en-US" sz="1000">
                <a:latin typeface="+mn-ea"/>
              </a:rPr>
              <a:t>一部）制限がかかる。</a:t>
            </a:r>
            <a:endParaRPr kumimoji="1" lang="en-US" altLang="ja-JP" sz="1000">
              <a:latin typeface="+mn-ea"/>
            </a:endParaRPr>
          </a:p>
          <a:p>
            <a:r>
              <a:rPr kumimoji="1" lang="ja-JP" altLang="en-US" sz="1000">
                <a:latin typeface="+mn-ea"/>
              </a:rPr>
              <a:t>そのために</a:t>
            </a:r>
            <a:r>
              <a:rPr kumimoji="1" lang="en-US" altLang="ja-JP" sz="1000">
                <a:latin typeface="+mn-ea"/>
              </a:rPr>
              <a:t>UI</a:t>
            </a:r>
            <a:r>
              <a:rPr kumimoji="1" lang="ja-JP" altLang="en-US" sz="1000">
                <a:latin typeface="+mn-ea"/>
              </a:rPr>
              <a:t>を以下のようにする</a:t>
            </a:r>
            <a:r>
              <a:rPr kumimoji="1" lang="ja-JP" altLang="en-US" sz="1000" dirty="0">
                <a:latin typeface="+mn-ea"/>
              </a:rPr>
              <a:t>。</a:t>
            </a:r>
            <a:endParaRPr kumimoji="1" lang="en-US" altLang="ja-JP" sz="1000">
              <a:latin typeface="+mn-ea"/>
            </a:endParaRPr>
          </a:p>
        </p:txBody>
      </p:sp>
      <p:sp>
        <p:nvSpPr>
          <p:cNvPr id="42" name="テキスト ボックス 41">
            <a:extLst>
              <a:ext uri="{FF2B5EF4-FFF2-40B4-BE49-F238E27FC236}">
                <a16:creationId xmlns:a16="http://schemas.microsoft.com/office/drawing/2014/main" id="{E49E2492-D114-49D4-BB9C-9CE48EA03F35}"/>
              </a:ext>
            </a:extLst>
          </p:cNvPr>
          <p:cNvSpPr txBox="1"/>
          <p:nvPr/>
        </p:nvSpPr>
        <p:spPr>
          <a:xfrm>
            <a:off x="917903" y="1241477"/>
            <a:ext cx="569387" cy="246221"/>
          </a:xfrm>
          <a:prstGeom prst="rect">
            <a:avLst/>
          </a:prstGeom>
          <a:noFill/>
        </p:spPr>
        <p:txBody>
          <a:bodyPr wrap="none" rtlCol="0">
            <a:spAutoFit/>
          </a:bodyPr>
          <a:lstStyle/>
          <a:p>
            <a:r>
              <a:rPr kumimoji="1" lang="ja-JP" altLang="en-US" sz="1000" b="1">
                <a:latin typeface="+mn-ea"/>
              </a:rPr>
              <a:t>・睡眠</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C6B9B8F1-ED73-4B72-B5B6-DB8032DBBF5C}"/>
              </a:ext>
            </a:extLst>
          </p:cNvPr>
          <p:cNvSpPr txBox="1"/>
          <p:nvPr/>
        </p:nvSpPr>
        <p:spPr>
          <a:xfrm>
            <a:off x="1044830" y="1487698"/>
            <a:ext cx="4160113" cy="246221"/>
          </a:xfrm>
          <a:prstGeom prst="rect">
            <a:avLst/>
          </a:prstGeom>
          <a:noFill/>
        </p:spPr>
        <p:txBody>
          <a:bodyPr wrap="none" rtlCol="0">
            <a:spAutoFit/>
          </a:bodyPr>
          <a:lstStyle/>
          <a:p>
            <a:r>
              <a:rPr kumimoji="1" lang="ja-JP" altLang="en-US" sz="1000">
                <a:latin typeface="+mn-ea"/>
              </a:rPr>
              <a:t>睡眠中、キャラ（怪獣）は寝てしまうため、一切の行動がとれない。</a:t>
            </a:r>
            <a:endParaRPr kumimoji="1" lang="en-US" altLang="ja-JP" sz="1000">
              <a:latin typeface="+mn-ea"/>
            </a:endParaRPr>
          </a:p>
        </p:txBody>
      </p:sp>
      <p:grpSp>
        <p:nvGrpSpPr>
          <p:cNvPr id="46" name="グループ化 45">
            <a:extLst>
              <a:ext uri="{FF2B5EF4-FFF2-40B4-BE49-F238E27FC236}">
                <a16:creationId xmlns:a16="http://schemas.microsoft.com/office/drawing/2014/main" id="{ABE0C48F-D9A2-4038-8D3D-46D20506656C}"/>
              </a:ext>
            </a:extLst>
          </p:cNvPr>
          <p:cNvGrpSpPr/>
          <p:nvPr/>
        </p:nvGrpSpPr>
        <p:grpSpPr>
          <a:xfrm>
            <a:off x="2782582" y="2066654"/>
            <a:ext cx="985631" cy="1267239"/>
            <a:chOff x="1548846" y="0"/>
            <a:chExt cx="985631" cy="1267239"/>
          </a:xfrm>
        </p:grpSpPr>
        <p:grpSp>
          <p:nvGrpSpPr>
            <p:cNvPr id="68" name="グループ化 67">
              <a:extLst>
                <a:ext uri="{FF2B5EF4-FFF2-40B4-BE49-F238E27FC236}">
                  <a16:creationId xmlns:a16="http://schemas.microsoft.com/office/drawing/2014/main" id="{BFC33DA5-799B-4DAC-AB09-A6B54F7F370E}"/>
                </a:ext>
              </a:extLst>
            </p:cNvPr>
            <p:cNvGrpSpPr/>
            <p:nvPr/>
          </p:nvGrpSpPr>
          <p:grpSpPr>
            <a:xfrm>
              <a:off x="1548846" y="0"/>
              <a:ext cx="985631" cy="1126436"/>
              <a:chOff x="1548846" y="0"/>
              <a:chExt cx="985631" cy="1126436"/>
            </a:xfrm>
          </p:grpSpPr>
          <p:sp>
            <p:nvSpPr>
              <p:cNvPr id="74" name="正方形/長方形 73">
                <a:extLst>
                  <a:ext uri="{FF2B5EF4-FFF2-40B4-BE49-F238E27FC236}">
                    <a16:creationId xmlns:a16="http://schemas.microsoft.com/office/drawing/2014/main" id="{6FF27652-46D6-45EC-8855-1194726F22DA}"/>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正方形/長方形 74">
                <a:extLst>
                  <a:ext uri="{FF2B5EF4-FFF2-40B4-BE49-F238E27FC236}">
                    <a16:creationId xmlns:a16="http://schemas.microsoft.com/office/drawing/2014/main" id="{317E5ABF-A59A-4ABB-86BD-04014A3CD667}"/>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6" name="正方形/長方形 75">
                <a:extLst>
                  <a:ext uri="{FF2B5EF4-FFF2-40B4-BE49-F238E27FC236}">
                    <a16:creationId xmlns:a16="http://schemas.microsoft.com/office/drawing/2014/main" id="{3D2B053D-C9B2-43FB-9698-8B09362BAA39}"/>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77" name="正方形/長方形 76">
                <a:extLst>
                  <a:ext uri="{FF2B5EF4-FFF2-40B4-BE49-F238E27FC236}">
                    <a16:creationId xmlns:a16="http://schemas.microsoft.com/office/drawing/2014/main" id="{C93C3F76-7056-4D99-869A-31F587E26C38}"/>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78" name="図 77">
                <a:extLst>
                  <a:ext uri="{FF2B5EF4-FFF2-40B4-BE49-F238E27FC236}">
                    <a16:creationId xmlns:a16="http://schemas.microsoft.com/office/drawing/2014/main" id="{69EC74EC-29AF-4A41-BC1D-02D7CCF471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79" name="楕円 78">
                <a:extLst>
                  <a:ext uri="{FF2B5EF4-FFF2-40B4-BE49-F238E27FC236}">
                    <a16:creationId xmlns:a16="http://schemas.microsoft.com/office/drawing/2014/main" id="{45D24381-65BD-4EA8-8CA5-849933D63A1C}"/>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69" name="グループ化 68">
              <a:extLst>
                <a:ext uri="{FF2B5EF4-FFF2-40B4-BE49-F238E27FC236}">
                  <a16:creationId xmlns:a16="http://schemas.microsoft.com/office/drawing/2014/main" id="{F7FCE393-D7EC-46F2-B3C2-3292ADA45952}"/>
                </a:ext>
              </a:extLst>
            </p:cNvPr>
            <p:cNvGrpSpPr/>
            <p:nvPr/>
          </p:nvGrpSpPr>
          <p:grpSpPr>
            <a:xfrm>
              <a:off x="2045807" y="844825"/>
              <a:ext cx="422414" cy="422414"/>
              <a:chOff x="2045807" y="844825"/>
              <a:chExt cx="422414" cy="422414"/>
            </a:xfrm>
          </p:grpSpPr>
          <p:grpSp>
            <p:nvGrpSpPr>
              <p:cNvPr id="70" name="グループ化 69">
                <a:extLst>
                  <a:ext uri="{FF2B5EF4-FFF2-40B4-BE49-F238E27FC236}">
                    <a16:creationId xmlns:a16="http://schemas.microsoft.com/office/drawing/2014/main" id="{1619FD69-51BB-4222-A4AF-EDFFBE333DDF}"/>
                  </a:ext>
                </a:extLst>
              </p:cNvPr>
              <p:cNvGrpSpPr/>
              <p:nvPr/>
            </p:nvGrpSpPr>
            <p:grpSpPr>
              <a:xfrm>
                <a:off x="2045807" y="844825"/>
                <a:ext cx="422414" cy="422414"/>
                <a:chOff x="2045807" y="844825"/>
                <a:chExt cx="422414" cy="422414"/>
              </a:xfrm>
            </p:grpSpPr>
            <p:sp>
              <p:nvSpPr>
                <p:cNvPr id="72" name="楕円 71">
                  <a:extLst>
                    <a:ext uri="{FF2B5EF4-FFF2-40B4-BE49-F238E27FC236}">
                      <a16:creationId xmlns:a16="http://schemas.microsoft.com/office/drawing/2014/main" id="{3D6F6D19-7694-43B0-BC94-1F340C4BD180}"/>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矢印: 環状 72">
                  <a:extLst>
                    <a:ext uri="{FF2B5EF4-FFF2-40B4-BE49-F238E27FC236}">
                      <a16:creationId xmlns:a16="http://schemas.microsoft.com/office/drawing/2014/main" id="{5C09855F-16A0-4A2E-84CE-C451CD046CB6}"/>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71" name="楕円 70">
                <a:extLst>
                  <a:ext uri="{FF2B5EF4-FFF2-40B4-BE49-F238E27FC236}">
                    <a16:creationId xmlns:a16="http://schemas.microsoft.com/office/drawing/2014/main" id="{1AB3FA0E-4FBD-487B-B949-79661B2148D9}"/>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54" name="グループ化 53">
            <a:extLst>
              <a:ext uri="{FF2B5EF4-FFF2-40B4-BE49-F238E27FC236}">
                <a16:creationId xmlns:a16="http://schemas.microsoft.com/office/drawing/2014/main" id="{C332E177-9EC0-486F-9B57-2A2DCA0B37F6}"/>
              </a:ext>
            </a:extLst>
          </p:cNvPr>
          <p:cNvGrpSpPr/>
          <p:nvPr/>
        </p:nvGrpSpPr>
        <p:grpSpPr>
          <a:xfrm>
            <a:off x="1055658" y="2066654"/>
            <a:ext cx="985629" cy="1267240"/>
            <a:chOff x="0" y="0"/>
            <a:chExt cx="985629" cy="1267240"/>
          </a:xfrm>
        </p:grpSpPr>
        <p:grpSp>
          <p:nvGrpSpPr>
            <p:cNvPr id="55" name="グループ化 54">
              <a:extLst>
                <a:ext uri="{FF2B5EF4-FFF2-40B4-BE49-F238E27FC236}">
                  <a16:creationId xmlns:a16="http://schemas.microsoft.com/office/drawing/2014/main" id="{DBE6B7DA-D634-459A-8183-B987FFC1C496}"/>
                </a:ext>
              </a:extLst>
            </p:cNvPr>
            <p:cNvGrpSpPr/>
            <p:nvPr/>
          </p:nvGrpSpPr>
          <p:grpSpPr>
            <a:xfrm>
              <a:off x="0" y="0"/>
              <a:ext cx="985629" cy="1126436"/>
              <a:chOff x="0" y="0"/>
              <a:chExt cx="985629" cy="1126436"/>
            </a:xfrm>
          </p:grpSpPr>
          <p:sp>
            <p:nvSpPr>
              <p:cNvPr id="59" name="正方形/長方形 58">
                <a:extLst>
                  <a:ext uri="{FF2B5EF4-FFF2-40B4-BE49-F238E27FC236}">
                    <a16:creationId xmlns:a16="http://schemas.microsoft.com/office/drawing/2014/main" id="{C5F0AFA6-8D18-422A-93CA-64C74AEFF5B5}"/>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4B18A385-F79E-40EE-A8FE-954E2C92B054}"/>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6" name="図 65">
                <a:extLst>
                  <a:ext uri="{FF2B5EF4-FFF2-40B4-BE49-F238E27FC236}">
                    <a16:creationId xmlns:a16="http://schemas.microsoft.com/office/drawing/2014/main" id="{6660C49E-BFC8-4C75-8AC3-AFCFD4DA5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67" name="正方形/長方形 66">
                <a:extLst>
                  <a:ext uri="{FF2B5EF4-FFF2-40B4-BE49-F238E27FC236}">
                    <a16:creationId xmlns:a16="http://schemas.microsoft.com/office/drawing/2014/main" id="{5F2C8A2B-3FDC-405C-9613-A1118DEF3DF2}"/>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56" name="グループ化 55">
              <a:extLst>
                <a:ext uri="{FF2B5EF4-FFF2-40B4-BE49-F238E27FC236}">
                  <a16:creationId xmlns:a16="http://schemas.microsoft.com/office/drawing/2014/main" id="{D39696B6-28FE-4DFB-A43E-70DD0E70BEBA}"/>
                </a:ext>
              </a:extLst>
            </p:cNvPr>
            <p:cNvGrpSpPr/>
            <p:nvPr/>
          </p:nvGrpSpPr>
          <p:grpSpPr>
            <a:xfrm>
              <a:off x="496959" y="844826"/>
              <a:ext cx="422414" cy="422414"/>
              <a:chOff x="496959" y="844826"/>
              <a:chExt cx="422414" cy="422414"/>
            </a:xfrm>
          </p:grpSpPr>
          <p:sp>
            <p:nvSpPr>
              <p:cNvPr id="57" name="楕円 56">
                <a:extLst>
                  <a:ext uri="{FF2B5EF4-FFF2-40B4-BE49-F238E27FC236}">
                    <a16:creationId xmlns:a16="http://schemas.microsoft.com/office/drawing/2014/main" id="{29745BB7-03C7-43EA-9D64-194522053107}"/>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矢印: 環状 57">
                <a:extLst>
                  <a:ext uri="{FF2B5EF4-FFF2-40B4-BE49-F238E27FC236}">
                    <a16:creationId xmlns:a16="http://schemas.microsoft.com/office/drawing/2014/main" id="{BFC059A6-8F07-4717-AB0D-E4E0CA8FCF26}"/>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80" name="テキスト ボックス 79">
            <a:extLst>
              <a:ext uri="{FF2B5EF4-FFF2-40B4-BE49-F238E27FC236}">
                <a16:creationId xmlns:a16="http://schemas.microsoft.com/office/drawing/2014/main" id="{C7DB9FA8-B4A0-4748-9F25-62A82A6CEEDE}"/>
              </a:ext>
            </a:extLst>
          </p:cNvPr>
          <p:cNvSpPr txBox="1"/>
          <p:nvPr/>
        </p:nvSpPr>
        <p:spPr>
          <a:xfrm>
            <a:off x="1322623" y="3412446"/>
            <a:ext cx="492443" cy="215444"/>
          </a:xfrm>
          <a:prstGeom prst="rect">
            <a:avLst/>
          </a:prstGeom>
          <a:noFill/>
        </p:spPr>
        <p:txBody>
          <a:bodyPr wrap="none" rtlCol="0">
            <a:spAutoFit/>
          </a:bodyPr>
          <a:lstStyle/>
          <a:p>
            <a:r>
              <a:rPr kumimoji="1" lang="ja-JP" altLang="en-US" sz="800">
                <a:latin typeface="+mn-ea"/>
              </a:rPr>
              <a:t>通常時</a:t>
            </a:r>
            <a:endParaRPr kumimoji="1" lang="en-US" altLang="ja-JP" sz="800">
              <a:latin typeface="+mn-ea"/>
            </a:endParaRPr>
          </a:p>
        </p:txBody>
      </p:sp>
      <p:sp>
        <p:nvSpPr>
          <p:cNvPr id="81" name="テキスト ボックス 80">
            <a:extLst>
              <a:ext uri="{FF2B5EF4-FFF2-40B4-BE49-F238E27FC236}">
                <a16:creationId xmlns:a16="http://schemas.microsoft.com/office/drawing/2014/main" id="{FEF44639-C015-4CEE-BFC9-C90322D889AC}"/>
              </a:ext>
            </a:extLst>
          </p:cNvPr>
          <p:cNvSpPr txBox="1"/>
          <p:nvPr/>
        </p:nvSpPr>
        <p:spPr>
          <a:xfrm>
            <a:off x="3064191" y="3429000"/>
            <a:ext cx="492443" cy="215444"/>
          </a:xfrm>
          <a:prstGeom prst="rect">
            <a:avLst/>
          </a:prstGeom>
          <a:noFill/>
        </p:spPr>
        <p:txBody>
          <a:bodyPr wrap="none" rtlCol="0">
            <a:spAutoFit/>
          </a:bodyPr>
          <a:lstStyle/>
          <a:p>
            <a:r>
              <a:rPr kumimoji="1" lang="ja-JP" altLang="en-US" sz="800">
                <a:latin typeface="+mn-ea"/>
              </a:rPr>
              <a:t>睡眠時</a:t>
            </a:r>
            <a:endParaRPr kumimoji="1" lang="en-US" altLang="ja-JP" sz="800">
              <a:latin typeface="+mn-ea"/>
            </a:endParaRPr>
          </a:p>
        </p:txBody>
      </p:sp>
      <p:sp>
        <p:nvSpPr>
          <p:cNvPr id="8" name="二等辺三角形 7">
            <a:extLst>
              <a:ext uri="{FF2B5EF4-FFF2-40B4-BE49-F238E27FC236}">
                <a16:creationId xmlns:a16="http://schemas.microsoft.com/office/drawing/2014/main" id="{EFD2E7E9-1D8A-4519-8643-03505250B172}"/>
              </a:ext>
            </a:extLst>
          </p:cNvPr>
          <p:cNvSpPr/>
          <p:nvPr/>
        </p:nvSpPr>
        <p:spPr>
          <a:xfrm rot="5400000">
            <a:off x="2271626" y="2522802"/>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202C7494-2472-46D1-ADEF-26756936FDA3}"/>
              </a:ext>
            </a:extLst>
          </p:cNvPr>
          <p:cNvSpPr txBox="1"/>
          <p:nvPr/>
        </p:nvSpPr>
        <p:spPr>
          <a:xfrm>
            <a:off x="3864930" y="2031640"/>
            <a:ext cx="4673074" cy="1015663"/>
          </a:xfrm>
          <a:prstGeom prst="rect">
            <a:avLst/>
          </a:prstGeom>
          <a:noFill/>
        </p:spPr>
        <p:txBody>
          <a:bodyPr wrap="none" rtlCol="0">
            <a:spAutoFit/>
          </a:bodyPr>
          <a:lstStyle/>
          <a:p>
            <a:r>
              <a:rPr kumimoji="1" lang="ja-JP" altLang="en-US" sz="1000">
                <a:latin typeface="+mn-ea"/>
              </a:rPr>
              <a:t>・ＴＲカードも使えないため、キャラアイコンとＴＲメーターを暗転させる。</a:t>
            </a:r>
            <a:endParaRPr kumimoji="1" lang="en-US" altLang="ja-JP" sz="1000">
              <a:latin typeface="+mn-ea"/>
            </a:endParaRPr>
          </a:p>
          <a:p>
            <a:r>
              <a:rPr kumimoji="1" lang="ja-JP" altLang="en-US" sz="1000">
                <a:latin typeface="+mn-ea"/>
              </a:rPr>
              <a:t>　（この図ではないが、最大のときは、スワイプを促す矢印も消す）</a:t>
            </a:r>
            <a:endParaRPr kumimoji="1" lang="en-US" altLang="ja-JP" sz="1000">
              <a:latin typeface="+mn-ea"/>
            </a:endParaRPr>
          </a:p>
          <a:p>
            <a:endParaRPr kumimoji="1" lang="en-US" altLang="ja-JP" sz="1000">
              <a:latin typeface="+mn-ea"/>
            </a:endParaRPr>
          </a:p>
          <a:p>
            <a:r>
              <a:rPr kumimoji="1" lang="ja-JP" altLang="en-US" sz="1000">
                <a:latin typeface="+mn-ea"/>
              </a:rPr>
              <a:t>・キズナ連携も発生しないため、キズナメーターも暗転させる。</a:t>
            </a:r>
            <a:endParaRPr kumimoji="1" lang="en-US" altLang="ja-JP" sz="1000">
              <a:latin typeface="+mn-ea"/>
            </a:endParaRPr>
          </a:p>
          <a:p>
            <a:r>
              <a:rPr kumimoji="1" lang="ja-JP" altLang="en-US" sz="1000">
                <a:latin typeface="+mn-ea"/>
              </a:rPr>
              <a:t>　（キズナメーターが最大のときは、キズナボタンの数字を減らす）</a:t>
            </a:r>
            <a:endParaRPr kumimoji="1" lang="en-US" altLang="ja-JP" sz="1000">
              <a:latin typeface="+mn-ea"/>
            </a:endParaRPr>
          </a:p>
          <a:p>
            <a:endParaRPr kumimoji="1" lang="en-US" altLang="ja-JP" sz="1000">
              <a:latin typeface="+mn-ea"/>
            </a:endParaRPr>
          </a:p>
        </p:txBody>
      </p:sp>
      <p:sp>
        <p:nvSpPr>
          <p:cNvPr id="83" name="テキスト ボックス 82">
            <a:extLst>
              <a:ext uri="{FF2B5EF4-FFF2-40B4-BE49-F238E27FC236}">
                <a16:creationId xmlns:a16="http://schemas.microsoft.com/office/drawing/2014/main" id="{96C1BD61-4F63-428A-A93B-53E996559686}"/>
              </a:ext>
            </a:extLst>
          </p:cNvPr>
          <p:cNvSpPr txBox="1"/>
          <p:nvPr/>
        </p:nvSpPr>
        <p:spPr>
          <a:xfrm>
            <a:off x="928731" y="3741726"/>
            <a:ext cx="569387" cy="246221"/>
          </a:xfrm>
          <a:prstGeom prst="rect">
            <a:avLst/>
          </a:prstGeom>
          <a:noFill/>
        </p:spPr>
        <p:txBody>
          <a:bodyPr wrap="none" rtlCol="0">
            <a:spAutoFit/>
          </a:bodyPr>
          <a:lstStyle/>
          <a:p>
            <a:r>
              <a:rPr kumimoji="1" lang="ja-JP" altLang="en-US" sz="1000" b="1">
                <a:latin typeface="+mn-ea"/>
              </a:rPr>
              <a:t>・麻痺</a:t>
            </a:r>
            <a:endParaRPr kumimoji="1" lang="en-US" altLang="ja-JP" sz="1000" b="1">
              <a:latin typeface="+mn-ea"/>
            </a:endParaRPr>
          </a:p>
        </p:txBody>
      </p:sp>
      <p:sp>
        <p:nvSpPr>
          <p:cNvPr id="84" name="テキスト ボックス 83">
            <a:extLst>
              <a:ext uri="{FF2B5EF4-FFF2-40B4-BE49-F238E27FC236}">
                <a16:creationId xmlns:a16="http://schemas.microsoft.com/office/drawing/2014/main" id="{4D7AADBD-7C60-47A4-B171-F46846E0001D}"/>
              </a:ext>
            </a:extLst>
          </p:cNvPr>
          <p:cNvSpPr txBox="1"/>
          <p:nvPr/>
        </p:nvSpPr>
        <p:spPr>
          <a:xfrm>
            <a:off x="1055658" y="3987947"/>
            <a:ext cx="5442516" cy="553998"/>
          </a:xfrm>
          <a:prstGeom prst="rect">
            <a:avLst/>
          </a:prstGeom>
          <a:noFill/>
        </p:spPr>
        <p:txBody>
          <a:bodyPr wrap="none" rtlCol="0">
            <a:spAutoFit/>
          </a:bodyPr>
          <a:lstStyle/>
          <a:p>
            <a:r>
              <a:rPr kumimoji="1" lang="ja-JP" altLang="en-US" sz="1000">
                <a:latin typeface="+mn-ea"/>
              </a:rPr>
              <a:t>マヒは常に気絶している感じではなく、次のリロード前に一定の割合でしびれる状態異常。</a:t>
            </a:r>
            <a:endParaRPr kumimoji="1" lang="en-US" altLang="ja-JP" sz="1000">
              <a:latin typeface="+mn-ea"/>
            </a:endParaRPr>
          </a:p>
          <a:p>
            <a:r>
              <a:rPr kumimoji="1" lang="ja-JP" altLang="en-US" sz="1000">
                <a:latin typeface="+mn-ea"/>
              </a:rPr>
              <a:t>しびれた場合、一定時間（数秒）マヒ状態となり一切の行動がとれなくなる。</a:t>
            </a:r>
            <a:endParaRPr kumimoji="1" lang="en-US" altLang="ja-JP" sz="1000">
              <a:latin typeface="+mn-ea"/>
            </a:endParaRPr>
          </a:p>
          <a:p>
            <a:r>
              <a:rPr kumimoji="1" lang="ja-JP" altLang="en-US" sz="1000">
                <a:latin typeface="+mn-ea"/>
              </a:rPr>
              <a:t>この間は睡眠と同様となる。</a:t>
            </a:r>
            <a:endParaRPr kumimoji="1" lang="en-US" altLang="ja-JP" sz="1000">
              <a:latin typeface="+mn-ea"/>
            </a:endParaRPr>
          </a:p>
        </p:txBody>
      </p:sp>
      <p:grpSp>
        <p:nvGrpSpPr>
          <p:cNvPr id="2" name="グループ化 1">
            <a:extLst>
              <a:ext uri="{FF2B5EF4-FFF2-40B4-BE49-F238E27FC236}">
                <a16:creationId xmlns:a16="http://schemas.microsoft.com/office/drawing/2014/main" id="{D13A416C-9F1E-4FC2-BA5E-AD2F37E263A5}"/>
              </a:ext>
            </a:extLst>
          </p:cNvPr>
          <p:cNvGrpSpPr/>
          <p:nvPr/>
        </p:nvGrpSpPr>
        <p:grpSpPr>
          <a:xfrm>
            <a:off x="892597" y="4736682"/>
            <a:ext cx="1229920" cy="1267240"/>
            <a:chOff x="892597" y="4736682"/>
            <a:chExt cx="1229920" cy="1267240"/>
          </a:xfrm>
        </p:grpSpPr>
        <p:grpSp>
          <p:nvGrpSpPr>
            <p:cNvPr id="85" name="グループ化 84">
              <a:extLst>
                <a:ext uri="{FF2B5EF4-FFF2-40B4-BE49-F238E27FC236}">
                  <a16:creationId xmlns:a16="http://schemas.microsoft.com/office/drawing/2014/main" id="{72128C5E-E5FB-419C-B8B0-156004DACA82}"/>
                </a:ext>
              </a:extLst>
            </p:cNvPr>
            <p:cNvGrpSpPr/>
            <p:nvPr/>
          </p:nvGrpSpPr>
          <p:grpSpPr>
            <a:xfrm>
              <a:off x="1112604" y="4736682"/>
              <a:ext cx="985629" cy="1267240"/>
              <a:chOff x="0" y="0"/>
              <a:chExt cx="985629" cy="1267240"/>
            </a:xfrm>
          </p:grpSpPr>
          <p:grpSp>
            <p:nvGrpSpPr>
              <p:cNvPr id="86" name="グループ化 85">
                <a:extLst>
                  <a:ext uri="{FF2B5EF4-FFF2-40B4-BE49-F238E27FC236}">
                    <a16:creationId xmlns:a16="http://schemas.microsoft.com/office/drawing/2014/main" id="{54594825-261A-45EA-A799-37411686BCBF}"/>
                  </a:ext>
                </a:extLst>
              </p:cNvPr>
              <p:cNvGrpSpPr/>
              <p:nvPr/>
            </p:nvGrpSpPr>
            <p:grpSpPr>
              <a:xfrm>
                <a:off x="0" y="0"/>
                <a:ext cx="985629" cy="1126436"/>
                <a:chOff x="0" y="0"/>
                <a:chExt cx="985629" cy="1126436"/>
              </a:xfrm>
            </p:grpSpPr>
            <p:sp>
              <p:nvSpPr>
                <p:cNvPr id="90" name="正方形/長方形 89">
                  <a:extLst>
                    <a:ext uri="{FF2B5EF4-FFF2-40B4-BE49-F238E27FC236}">
                      <a16:creationId xmlns:a16="http://schemas.microsoft.com/office/drawing/2014/main" id="{05FCA27D-C2EF-4646-8756-93574C422876}"/>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993EDDA-C93D-4408-AB20-D7ADB1EAB048}"/>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92" name="図 91">
                  <a:extLst>
                    <a:ext uri="{FF2B5EF4-FFF2-40B4-BE49-F238E27FC236}">
                      <a16:creationId xmlns:a16="http://schemas.microsoft.com/office/drawing/2014/main" id="{BA0764A9-18A4-4349-A3EA-B0267449C9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93" name="正方形/長方形 92">
                  <a:extLst>
                    <a:ext uri="{FF2B5EF4-FFF2-40B4-BE49-F238E27FC236}">
                      <a16:creationId xmlns:a16="http://schemas.microsoft.com/office/drawing/2014/main" id="{EB607F96-B359-4779-809C-AA670AC79314}"/>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87" name="グループ化 86">
                <a:extLst>
                  <a:ext uri="{FF2B5EF4-FFF2-40B4-BE49-F238E27FC236}">
                    <a16:creationId xmlns:a16="http://schemas.microsoft.com/office/drawing/2014/main" id="{57BCB850-CEA2-4FAD-834A-E284F5B4D5A8}"/>
                  </a:ext>
                </a:extLst>
              </p:cNvPr>
              <p:cNvGrpSpPr/>
              <p:nvPr/>
            </p:nvGrpSpPr>
            <p:grpSpPr>
              <a:xfrm>
                <a:off x="496959" y="844826"/>
                <a:ext cx="422414" cy="422414"/>
                <a:chOff x="496959" y="844826"/>
                <a:chExt cx="422414" cy="422414"/>
              </a:xfrm>
            </p:grpSpPr>
            <p:sp>
              <p:nvSpPr>
                <p:cNvPr id="88" name="楕円 87">
                  <a:extLst>
                    <a:ext uri="{FF2B5EF4-FFF2-40B4-BE49-F238E27FC236}">
                      <a16:creationId xmlns:a16="http://schemas.microsoft.com/office/drawing/2014/main" id="{B41F0D3A-4268-4A9E-852D-30D65C59AF6F}"/>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9" name="矢印: 環状 88">
                  <a:extLst>
                    <a:ext uri="{FF2B5EF4-FFF2-40B4-BE49-F238E27FC236}">
                      <a16:creationId xmlns:a16="http://schemas.microsoft.com/office/drawing/2014/main" id="{C9698275-F5CF-4D68-830D-DB537B84EB32}"/>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9" name="稲妻 8">
              <a:extLst>
                <a:ext uri="{FF2B5EF4-FFF2-40B4-BE49-F238E27FC236}">
                  <a16:creationId xmlns:a16="http://schemas.microsoft.com/office/drawing/2014/main" id="{0C85E71A-810F-4024-A5A6-3356C0D912F3}"/>
                </a:ext>
              </a:extLst>
            </p:cNvPr>
            <p:cNvSpPr/>
            <p:nvPr/>
          </p:nvSpPr>
          <p:spPr>
            <a:xfrm>
              <a:off x="892597" y="5120143"/>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稲妻 93">
              <a:extLst>
                <a:ext uri="{FF2B5EF4-FFF2-40B4-BE49-F238E27FC236}">
                  <a16:creationId xmlns:a16="http://schemas.microsoft.com/office/drawing/2014/main" id="{2E48D966-539B-4130-8AE6-11A5D7ECD342}"/>
                </a:ext>
              </a:extLst>
            </p:cNvPr>
            <p:cNvSpPr/>
            <p:nvPr/>
          </p:nvSpPr>
          <p:spPr>
            <a:xfrm rot="10800000">
              <a:off x="1568844" y="5020209"/>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A6F0515B-C465-4878-9A0A-32318FE50DC9}"/>
              </a:ext>
            </a:extLst>
          </p:cNvPr>
          <p:cNvGrpSpPr/>
          <p:nvPr/>
        </p:nvGrpSpPr>
        <p:grpSpPr>
          <a:xfrm>
            <a:off x="2838894" y="4730640"/>
            <a:ext cx="985631" cy="1267239"/>
            <a:chOff x="1548846" y="0"/>
            <a:chExt cx="985631" cy="1267239"/>
          </a:xfrm>
        </p:grpSpPr>
        <p:grpSp>
          <p:nvGrpSpPr>
            <p:cNvPr id="100" name="グループ化 99">
              <a:extLst>
                <a:ext uri="{FF2B5EF4-FFF2-40B4-BE49-F238E27FC236}">
                  <a16:creationId xmlns:a16="http://schemas.microsoft.com/office/drawing/2014/main" id="{ABA9978D-BF55-4318-A7B3-D6F4CE9138D3}"/>
                </a:ext>
              </a:extLst>
            </p:cNvPr>
            <p:cNvGrpSpPr/>
            <p:nvPr/>
          </p:nvGrpSpPr>
          <p:grpSpPr>
            <a:xfrm>
              <a:off x="1548846" y="0"/>
              <a:ext cx="985631" cy="1126436"/>
              <a:chOff x="1548846" y="0"/>
              <a:chExt cx="985631" cy="1126436"/>
            </a:xfrm>
          </p:grpSpPr>
          <p:sp>
            <p:nvSpPr>
              <p:cNvPr id="106" name="正方形/長方形 105">
                <a:extLst>
                  <a:ext uri="{FF2B5EF4-FFF2-40B4-BE49-F238E27FC236}">
                    <a16:creationId xmlns:a16="http://schemas.microsoft.com/office/drawing/2014/main" id="{4523F1F8-A768-4634-B426-4996B2A2DF07}"/>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22982751-6339-4DEE-BDE4-FEF48D435A10}"/>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8" name="正方形/長方形 107">
                <a:extLst>
                  <a:ext uri="{FF2B5EF4-FFF2-40B4-BE49-F238E27FC236}">
                    <a16:creationId xmlns:a16="http://schemas.microsoft.com/office/drawing/2014/main" id="{AE67B58A-F380-40EE-9D6A-EE7DA76FE2FD}"/>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109" name="正方形/長方形 108">
                <a:extLst>
                  <a:ext uri="{FF2B5EF4-FFF2-40B4-BE49-F238E27FC236}">
                    <a16:creationId xmlns:a16="http://schemas.microsoft.com/office/drawing/2014/main" id="{6F4F8800-C304-4F5F-A04C-3B2B1C04CDF7}"/>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10" name="図 109">
                <a:extLst>
                  <a:ext uri="{FF2B5EF4-FFF2-40B4-BE49-F238E27FC236}">
                    <a16:creationId xmlns:a16="http://schemas.microsoft.com/office/drawing/2014/main" id="{B051A298-05C5-4B82-924B-67F7162A98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111" name="楕円 110">
                <a:extLst>
                  <a:ext uri="{FF2B5EF4-FFF2-40B4-BE49-F238E27FC236}">
                    <a16:creationId xmlns:a16="http://schemas.microsoft.com/office/drawing/2014/main" id="{37A6A96F-AAD9-404D-86F4-6BD94FC3D920}"/>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CA490E8F-0BC4-412B-A2B6-9A0EC26CAF70}"/>
                </a:ext>
              </a:extLst>
            </p:cNvPr>
            <p:cNvGrpSpPr/>
            <p:nvPr/>
          </p:nvGrpSpPr>
          <p:grpSpPr>
            <a:xfrm>
              <a:off x="2045807" y="844825"/>
              <a:ext cx="422414" cy="422414"/>
              <a:chOff x="2045807" y="844825"/>
              <a:chExt cx="422414" cy="422414"/>
            </a:xfrm>
          </p:grpSpPr>
          <p:grpSp>
            <p:nvGrpSpPr>
              <p:cNvPr id="102" name="グループ化 101">
                <a:extLst>
                  <a:ext uri="{FF2B5EF4-FFF2-40B4-BE49-F238E27FC236}">
                    <a16:creationId xmlns:a16="http://schemas.microsoft.com/office/drawing/2014/main" id="{243115BA-9CE9-418B-BB53-7AA59767C708}"/>
                  </a:ext>
                </a:extLst>
              </p:cNvPr>
              <p:cNvGrpSpPr/>
              <p:nvPr/>
            </p:nvGrpSpPr>
            <p:grpSpPr>
              <a:xfrm>
                <a:off x="2045807" y="844825"/>
                <a:ext cx="422414" cy="422414"/>
                <a:chOff x="2045807" y="844825"/>
                <a:chExt cx="422414" cy="422414"/>
              </a:xfrm>
            </p:grpSpPr>
            <p:sp>
              <p:nvSpPr>
                <p:cNvPr id="104" name="楕円 103">
                  <a:extLst>
                    <a:ext uri="{FF2B5EF4-FFF2-40B4-BE49-F238E27FC236}">
                      <a16:creationId xmlns:a16="http://schemas.microsoft.com/office/drawing/2014/main" id="{E2EA6D2D-E0D1-41C7-898D-861B598EA27B}"/>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矢印: 環状 104">
                  <a:extLst>
                    <a:ext uri="{FF2B5EF4-FFF2-40B4-BE49-F238E27FC236}">
                      <a16:creationId xmlns:a16="http://schemas.microsoft.com/office/drawing/2014/main" id="{A8D518F2-CFD8-494A-A2B3-9572B9DF21BA}"/>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103" name="楕円 102">
                <a:extLst>
                  <a:ext uri="{FF2B5EF4-FFF2-40B4-BE49-F238E27FC236}">
                    <a16:creationId xmlns:a16="http://schemas.microsoft.com/office/drawing/2014/main" id="{89C53F68-C456-4013-AC57-ABCC5B456501}"/>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sp>
        <p:nvSpPr>
          <p:cNvPr id="112" name="二等辺三角形 111">
            <a:extLst>
              <a:ext uri="{FF2B5EF4-FFF2-40B4-BE49-F238E27FC236}">
                <a16:creationId xmlns:a16="http://schemas.microsoft.com/office/drawing/2014/main" id="{5BEF5186-D7BF-4FCA-9736-1D2D881433DC}"/>
              </a:ext>
            </a:extLst>
          </p:cNvPr>
          <p:cNvSpPr/>
          <p:nvPr/>
        </p:nvSpPr>
        <p:spPr>
          <a:xfrm rot="5400000">
            <a:off x="2327938" y="5186788"/>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5671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4059829548"/>
              </p:ext>
            </p:extLst>
          </p:nvPr>
        </p:nvGraphicFramePr>
        <p:xfrm>
          <a:off x="1053654" y="2006545"/>
          <a:ext cx="3656965" cy="470729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36235">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36235">
                <a:tc>
                  <a:txBody>
                    <a:bodyPr/>
                    <a:lstStyle/>
                    <a:p>
                      <a:r>
                        <a:rPr kumimoji="1" lang="en-US" altLang="ja-JP" sz="1000" dirty="0"/>
                        <a:t>1</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36235">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36235">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36235">
                <a:tc>
                  <a:txBody>
                    <a:bodyPr/>
                    <a:lstStyle/>
                    <a:p>
                      <a:r>
                        <a:rPr kumimoji="1" lang="en-US" altLang="ja-JP" sz="1000"/>
                        <a:t>4</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デバフ</a:t>
                      </a:r>
                    </a:p>
                  </a:txBody>
                  <a:tcPr/>
                </a:tc>
                <a:tc>
                  <a:txBody>
                    <a:bodyPr/>
                    <a:lstStyle/>
                    <a:p>
                      <a:r>
                        <a:rPr kumimoji="1" lang="en-US" altLang="ja-JP" sz="100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23215703"/>
                  </a:ext>
                </a:extLst>
              </a:tr>
              <a:tr h="336235">
                <a:tc>
                  <a:txBody>
                    <a:bodyPr/>
                    <a:lstStyle/>
                    <a:p>
                      <a:r>
                        <a:rPr kumimoji="1" lang="en-US" altLang="ja-JP" sz="1000"/>
                        <a:t>5</a:t>
                      </a:r>
                      <a:endParaRPr kumimoji="1" lang="ja-JP" altLang="en-US" sz="1000"/>
                    </a:p>
                  </a:txBody>
                  <a:tcPr/>
                </a:tc>
                <a:tc vMerge="1">
                  <a:txBody>
                    <a:bodyPr/>
                    <a:lstStyle/>
                    <a:p>
                      <a:endParaRPr kumimoji="1" lang="ja-JP" altLang="en-US" sz="1000"/>
                    </a:p>
                  </a:txBody>
                  <a:tcPr/>
                </a:tc>
                <a:tc>
                  <a:txBody>
                    <a:bodyPr/>
                    <a:lstStyle/>
                    <a:p>
                      <a:r>
                        <a:rPr kumimoji="1" lang="en-US" altLang="ja-JP" sz="100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25541542"/>
                  </a:ext>
                </a:extLst>
              </a:tr>
              <a:tr h="336235">
                <a:tc>
                  <a:txBody>
                    <a:bodyPr/>
                    <a:lstStyle/>
                    <a:p>
                      <a:r>
                        <a:rPr kumimoji="1" lang="en-US" altLang="ja-JP" sz="1000"/>
                        <a:t>6</a:t>
                      </a:r>
                      <a:endParaRPr kumimoji="1" lang="ja-JP" altLang="en-US" sz="1000"/>
                    </a:p>
                  </a:txBody>
                  <a:tcPr/>
                </a:tc>
                <a:tc vMerge="1">
                  <a:txBody>
                    <a:bodyPr/>
                    <a:lstStyle/>
                    <a:p>
                      <a:endParaRPr kumimoji="1" lang="ja-JP" altLang="en-US" sz="1000"/>
                    </a:p>
                  </a:txBody>
                  <a:tcPr/>
                </a:tc>
                <a:tc>
                  <a:txBody>
                    <a:bodyPr/>
                    <a:lstStyle/>
                    <a:p>
                      <a:r>
                        <a:rPr kumimoji="1" lang="en-US" altLang="ja-JP" sz="100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42505762"/>
                  </a:ext>
                </a:extLst>
              </a:tr>
              <a:tr h="336235">
                <a:tc>
                  <a:txBody>
                    <a:bodyPr/>
                    <a:lstStyle/>
                    <a:p>
                      <a:r>
                        <a:rPr kumimoji="1" lang="en-US" altLang="ja-JP" sz="1000"/>
                        <a:t>7</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36235">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36235">
                <a:tc>
                  <a:txBody>
                    <a:bodyPr/>
                    <a:lstStyle/>
                    <a:p>
                      <a:r>
                        <a:rPr kumimoji="1" lang="en-US" altLang="ja-JP" sz="1000" dirty="0"/>
                        <a:t>9</a:t>
                      </a:r>
                      <a:endParaRPr kumimoji="1" lang="ja-JP" altLang="en-US" sz="1000"/>
                    </a:p>
                  </a:txBody>
                  <a:tcPr/>
                </a:tc>
                <a:tc rowSpan="5">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36235">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36235">
                <a:tc>
                  <a:txBody>
                    <a:bodyPr/>
                    <a:lstStyle/>
                    <a:p>
                      <a:r>
                        <a:rPr kumimoji="1" lang="en-US" altLang="ja-JP" sz="1000"/>
                        <a:t>11</a:t>
                      </a:r>
                      <a:endParaRPr kumimoji="1" lang="ja-JP" altLang="en-US" sz="1000"/>
                    </a:p>
                  </a:txBody>
                  <a:tcPr/>
                </a:tc>
                <a:tc vMerge="1">
                  <a:txBody>
                    <a:bodyPr/>
                    <a:lstStyle/>
                    <a:p>
                      <a:endParaRPr kumimoji="1" lang="ja-JP" altLang="en-US"/>
                    </a:p>
                  </a:txBody>
                  <a:tcPr/>
                </a:tc>
                <a:tc>
                  <a:txBody>
                    <a:bodyPr/>
                    <a:lstStyle/>
                    <a:p>
                      <a:r>
                        <a:rPr kumimoji="1" lang="ja-JP" altLang="en-US" sz="1000"/>
                        <a:t>酸</a:t>
                      </a:r>
                    </a:p>
                  </a:txBody>
                  <a:tcPr/>
                </a:tc>
                <a:tc>
                  <a:txBody>
                    <a:bodyPr/>
                    <a:lstStyle/>
                    <a:p>
                      <a:endParaRPr kumimoji="1" lang="ja-JP" altLang="en-US" sz="1000"/>
                    </a:p>
                  </a:txBody>
                  <a:tcPr/>
                </a:tc>
                <a:extLst>
                  <a:ext uri="{0D108BD9-81ED-4DB2-BD59-A6C34878D82A}">
                    <a16:rowId xmlns:a16="http://schemas.microsoft.com/office/drawing/2014/main" val="2427695486"/>
                  </a:ext>
                </a:extLst>
              </a:tr>
              <a:tr h="336235">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36235">
                <a:tc>
                  <a:txBody>
                    <a:bodyPr/>
                    <a:lstStyle/>
                    <a:p>
                      <a:r>
                        <a:rPr kumimoji="1" lang="en-US" altLang="ja-JP" sz="1000"/>
                        <a:t>13</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403" y="4407789"/>
            <a:ext cx="309896" cy="262463"/>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952" y="4708168"/>
            <a:ext cx="363654" cy="296193"/>
          </a:xfrm>
          <a:prstGeom prst="rect">
            <a:avLst/>
          </a:prstGeom>
        </p:spPr>
      </p:pic>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2505814" cy="276999"/>
          </a:xfrm>
          <a:prstGeom prst="rect">
            <a:avLst/>
          </a:prstGeom>
          <a:noFill/>
        </p:spPr>
        <p:txBody>
          <a:bodyPr wrap="none" rtlCol="0">
            <a:spAutoFit/>
          </a:bodyPr>
          <a:lstStyle/>
          <a:p>
            <a:r>
              <a:rPr kumimoji="1" lang="ja-JP" altLang="en-US" sz="1200" b="1"/>
              <a:t>・アイコンの種類</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dirty="0">
              <a:solidFill>
                <a:srgbClr val="FF0000"/>
              </a:solidFill>
            </a:endParaRPr>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002" y="2376810"/>
            <a:ext cx="367077" cy="284934"/>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571" y="3375234"/>
            <a:ext cx="363654" cy="284934"/>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476" y="2752559"/>
            <a:ext cx="338593" cy="229789"/>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403" y="3742918"/>
            <a:ext cx="340216" cy="229788"/>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7684" y="3067974"/>
            <a:ext cx="398836" cy="242052"/>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8951" y="4068345"/>
            <a:ext cx="400669" cy="242052"/>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0435" y="6079081"/>
            <a:ext cx="245598" cy="282490"/>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4661" y="6477300"/>
            <a:ext cx="319383" cy="161273"/>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13444" y="5103211"/>
            <a:ext cx="187625" cy="19711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8933" y="5417361"/>
            <a:ext cx="285653" cy="229788"/>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pic>
        <p:nvPicPr>
          <p:cNvPr id="22" name="図 21" descr="テーブル, 座る, コンピュータ, 食品 が含まれている画像&#10;&#10;自動的に生成された説明">
            <a:extLst>
              <a:ext uri="{FF2B5EF4-FFF2-40B4-BE49-F238E27FC236}">
                <a16:creationId xmlns:a16="http://schemas.microsoft.com/office/drawing/2014/main" id="{089A8879-F10E-43BA-8F52-28EA43F64C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2236" y="5740449"/>
            <a:ext cx="340216" cy="258405"/>
          </a:xfrm>
          <a:prstGeom prst="rect">
            <a:avLst/>
          </a:prstGeom>
        </p:spPr>
      </p:pic>
    </p:spTree>
    <p:extLst>
      <p:ext uri="{BB962C8B-B14F-4D97-AF65-F5344CB8AC3E}">
        <p14:creationId xmlns:p14="http://schemas.microsoft.com/office/powerpoint/2010/main" val="3232351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6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2223686" cy="246221"/>
          </a:xfrm>
          <a:prstGeom prst="rect">
            <a:avLst/>
          </a:prstGeom>
          <a:noFill/>
        </p:spPr>
        <p:txBody>
          <a:bodyPr wrap="none" rtlCol="0">
            <a:spAutoFit/>
          </a:bodyPr>
          <a:lstStyle/>
          <a:p>
            <a:r>
              <a:rPr kumimoji="1" lang="en-US" altLang="ja-JP" sz="1000" b="1"/>
              <a:t>04.</a:t>
            </a:r>
            <a:r>
              <a:rPr kumimoji="1" lang="ja-JP" altLang="en-US" sz="1000" b="1"/>
              <a:t>ページ見出し</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新規）</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1851789" cy="246221"/>
          </a:xfrm>
          <a:prstGeom prst="rect">
            <a:avLst/>
          </a:prstGeom>
          <a:noFill/>
        </p:spPr>
        <p:txBody>
          <a:bodyPr wrap="none" rtlCol="0">
            <a:spAutoFit/>
          </a:bodyPr>
          <a:lstStyle/>
          <a:p>
            <a:r>
              <a:rPr kumimoji="1" lang="ja-JP" altLang="en-US" sz="1000"/>
              <a:t>本画面の見出しのテキスト。</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3342405"/>
            <a:ext cx="1967205" cy="246221"/>
          </a:xfrm>
          <a:prstGeom prst="rect">
            <a:avLst/>
          </a:prstGeom>
          <a:noFill/>
        </p:spPr>
        <p:txBody>
          <a:bodyPr wrap="none" rtlCol="0">
            <a:spAutoFit/>
          </a:bodyPr>
          <a:lstStyle/>
          <a:p>
            <a:r>
              <a:rPr kumimoji="1" lang="en-US" altLang="ja-JP" sz="1000" b="1"/>
              <a:t>05.</a:t>
            </a:r>
            <a:r>
              <a:rPr kumimoji="1" lang="ja-JP" altLang="en-US" sz="1000" b="1"/>
              <a:t>キャラ名</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3617935"/>
            <a:ext cx="4334841" cy="553998"/>
          </a:xfrm>
          <a:prstGeom prst="rect">
            <a:avLst/>
          </a:prstGeom>
          <a:noFill/>
        </p:spPr>
        <p:txBody>
          <a:bodyPr wrap="none" rtlCol="0">
            <a:spAutoFit/>
          </a:bodyPr>
          <a:lstStyle/>
          <a:p>
            <a:r>
              <a:rPr kumimoji="1" lang="ja-JP" altLang="en-US" sz="1000"/>
              <a:t>選択中のキャラ名を表示する。</a:t>
            </a:r>
            <a:endParaRPr kumimoji="1" lang="en-US" altLang="ja-JP" sz="1000"/>
          </a:p>
          <a:p>
            <a:endParaRPr kumimoji="1" lang="en-US" altLang="ja-JP" sz="1000"/>
          </a:p>
          <a:p>
            <a:r>
              <a:rPr kumimoji="1" lang="ja-JP" altLang="en-US" sz="1000"/>
              <a:t>ここをタップすると、</a:t>
            </a:r>
            <a:r>
              <a:rPr kumimoji="1" lang="en-US" altLang="ja-JP" sz="1000" b="1"/>
              <a:t>bt110a.</a:t>
            </a:r>
            <a:r>
              <a:rPr kumimoji="1" lang="ja-JP" altLang="en-US" sz="1000" b="1"/>
              <a:t>キャラ情報ウィンドウ</a:t>
            </a:r>
            <a:r>
              <a:rPr kumimoji="1" lang="ja-JP" altLang="en-US" sz="1000"/>
              <a:t>がオープンする。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4201242"/>
            <a:ext cx="1967205" cy="246221"/>
          </a:xfrm>
          <a:prstGeom prst="rect">
            <a:avLst/>
          </a:prstGeom>
          <a:noFill/>
        </p:spPr>
        <p:txBody>
          <a:bodyPr wrap="none" rtlCol="0">
            <a:spAutoFit/>
          </a:bodyPr>
          <a:lstStyle/>
          <a:p>
            <a:r>
              <a:rPr kumimoji="1" lang="en-US" altLang="ja-JP" sz="1000" b="1"/>
              <a:t>06.</a:t>
            </a:r>
            <a:r>
              <a:rPr kumimoji="1" lang="ja-JP" altLang="en-US" sz="1000" b="1"/>
              <a:t>バフ情報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4476772"/>
            <a:ext cx="4544834" cy="707886"/>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r>
              <a:rPr kumimoji="1" lang="ja-JP" altLang="en-US" sz="1000"/>
              <a:t>また、ここをタップするとキャラ名と同様のウィンドウがオープンする。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13" name="グループ化 12">
            <a:extLst>
              <a:ext uri="{FF2B5EF4-FFF2-40B4-BE49-F238E27FC236}">
                <a16:creationId xmlns:a16="http://schemas.microsoft.com/office/drawing/2014/main" id="{81B0F63C-B310-41D2-8E4F-8318DFD1A7DC}"/>
              </a:ext>
            </a:extLst>
          </p:cNvPr>
          <p:cNvGrpSpPr/>
          <p:nvPr/>
        </p:nvGrpSpPr>
        <p:grpSpPr>
          <a:xfrm>
            <a:off x="528592" y="1062462"/>
            <a:ext cx="3476689" cy="3677704"/>
            <a:chOff x="528592" y="1062462"/>
            <a:chExt cx="3476689" cy="3677704"/>
          </a:xfrm>
        </p:grpSpPr>
        <p:pic>
          <p:nvPicPr>
            <p:cNvPr id="3" name="図 2" descr="コンピュータ, 時計 が含まれている画像&#10;&#10;自動的に生成された説明">
              <a:extLst>
                <a:ext uri="{FF2B5EF4-FFF2-40B4-BE49-F238E27FC236}">
                  <a16:creationId xmlns:a16="http://schemas.microsoft.com/office/drawing/2014/main" id="{E2998241-2F14-476B-8D6C-60105F9F6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42" name="テキスト ボックス 41">
              <a:extLst>
                <a:ext uri="{FF2B5EF4-FFF2-40B4-BE49-F238E27FC236}">
                  <a16:creationId xmlns:a16="http://schemas.microsoft.com/office/drawing/2014/main" id="{D2F33843-093B-4417-B4B0-B0C09878A6B2}"/>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3" name="テキスト ボックス 42">
              <a:extLst>
                <a:ext uri="{FF2B5EF4-FFF2-40B4-BE49-F238E27FC236}">
                  <a16:creationId xmlns:a16="http://schemas.microsoft.com/office/drawing/2014/main" id="{654F07AB-E0EA-4591-AE59-76EA17C85FD1}"/>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5" name="テキスト ボックス 44">
              <a:extLst>
                <a:ext uri="{FF2B5EF4-FFF2-40B4-BE49-F238E27FC236}">
                  <a16:creationId xmlns:a16="http://schemas.microsoft.com/office/drawing/2014/main" id="{8B0FA03E-69CC-4AD0-9EA6-0C54E6260AB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6" name="テキスト ボックス 45">
              <a:extLst>
                <a:ext uri="{FF2B5EF4-FFF2-40B4-BE49-F238E27FC236}">
                  <a16:creationId xmlns:a16="http://schemas.microsoft.com/office/drawing/2014/main" id="{8854F859-65FE-471E-A7DD-943D6C8C2A31}"/>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7" name="テキスト ボックス 46">
              <a:extLst>
                <a:ext uri="{FF2B5EF4-FFF2-40B4-BE49-F238E27FC236}">
                  <a16:creationId xmlns:a16="http://schemas.microsoft.com/office/drawing/2014/main" id="{0B3BE270-DB58-48EE-9304-E0CDBE1C5504}"/>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9" name="テキスト ボックス 48">
              <a:extLst>
                <a:ext uri="{FF2B5EF4-FFF2-40B4-BE49-F238E27FC236}">
                  <a16:creationId xmlns:a16="http://schemas.microsoft.com/office/drawing/2014/main" id="{0E822645-3C13-469B-ABB8-B493FE9258B6}"/>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0" name="テキスト ボックス 49">
              <a:extLst>
                <a:ext uri="{FF2B5EF4-FFF2-40B4-BE49-F238E27FC236}">
                  <a16:creationId xmlns:a16="http://schemas.microsoft.com/office/drawing/2014/main" id="{3EA92B3E-1CFC-4888-9030-1D860B96CC62}"/>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2" name="テキスト ボックス 51">
              <a:extLst>
                <a:ext uri="{FF2B5EF4-FFF2-40B4-BE49-F238E27FC236}">
                  <a16:creationId xmlns:a16="http://schemas.microsoft.com/office/drawing/2014/main" id="{6509A628-F41F-44E9-BD9A-AEE3CE26D360}"/>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53" name="テキスト ボックス 52">
              <a:extLst>
                <a:ext uri="{FF2B5EF4-FFF2-40B4-BE49-F238E27FC236}">
                  <a16:creationId xmlns:a16="http://schemas.microsoft.com/office/drawing/2014/main" id="{0552A075-906A-4650-9D53-D061AECA18C4}"/>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55" name="直線コネクタ 54">
              <a:extLst>
                <a:ext uri="{FF2B5EF4-FFF2-40B4-BE49-F238E27FC236}">
                  <a16:creationId xmlns:a16="http://schemas.microsoft.com/office/drawing/2014/main" id="{507E9DB0-CFA2-41DF-8C9C-3B137B140F68}"/>
                </a:ext>
              </a:extLst>
            </p:cNvPr>
            <p:cNvCxnSpPr>
              <a:cxnSpLocks/>
              <a:stCxn id="42"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2B67C52-057D-4651-9D20-CA70E21730B5}"/>
                </a:ext>
              </a:extLst>
            </p:cNvPr>
            <p:cNvCxnSpPr>
              <a:cxnSpLocks/>
              <a:stCxn id="43"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999E19-AB8A-49EB-9590-A45D4CC23977}"/>
                </a:ext>
              </a:extLst>
            </p:cNvPr>
            <p:cNvCxnSpPr>
              <a:cxnSpLocks/>
              <a:stCxn id="45"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15F894E-042E-4A5E-BA06-A231702897B6}"/>
                </a:ext>
              </a:extLst>
            </p:cNvPr>
            <p:cNvCxnSpPr>
              <a:cxnSpLocks/>
              <a:stCxn id="47"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AF1E55C-C0CF-4F4D-B1BD-415072DDF54A}"/>
                </a:ext>
              </a:extLst>
            </p:cNvPr>
            <p:cNvCxnSpPr>
              <a:cxnSpLocks/>
              <a:stCxn id="49"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07D1F95-8FC7-4B04-A4FD-BF449E536672}"/>
                </a:ext>
              </a:extLst>
            </p:cNvPr>
            <p:cNvCxnSpPr>
              <a:cxnSpLocks/>
              <a:stCxn id="46"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F140411-041C-4CE1-BCDD-3E95EBFD3AB1}"/>
                </a:ext>
              </a:extLst>
            </p:cNvPr>
            <p:cNvCxnSpPr>
              <a:cxnSpLocks/>
              <a:stCxn id="50"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8A0086D-0EA6-4780-A657-CF7F7EE659E5}"/>
                </a:ext>
              </a:extLst>
            </p:cNvPr>
            <p:cNvCxnSpPr>
              <a:cxnSpLocks/>
              <a:stCxn id="52"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83757EB-B473-4080-BF61-EB0C64F23A75}"/>
                </a:ext>
              </a:extLst>
            </p:cNvPr>
            <p:cNvCxnSpPr>
              <a:cxnSpLocks/>
              <a:stCxn id="53"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2288D1EE-70AA-4345-AEFB-45B453E149D0}"/>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48" name="直線コネクタ 47">
              <a:extLst>
                <a:ext uri="{FF2B5EF4-FFF2-40B4-BE49-F238E27FC236}">
                  <a16:creationId xmlns:a16="http://schemas.microsoft.com/office/drawing/2014/main" id="{51365863-88D5-4D95-88D7-BF6A84545DB8}"/>
                </a:ext>
              </a:extLst>
            </p:cNvPr>
            <p:cNvCxnSpPr>
              <a:cxnSpLocks/>
              <a:stCxn id="44"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51" name="テキスト ボックス 50">
            <a:extLst>
              <a:ext uri="{FF2B5EF4-FFF2-40B4-BE49-F238E27FC236}">
                <a16:creationId xmlns:a16="http://schemas.microsoft.com/office/drawing/2014/main" id="{0A6C8D69-CEC3-437A-B7E6-555D848D3075}"/>
              </a:ext>
            </a:extLst>
          </p:cNvPr>
          <p:cNvSpPr txBox="1"/>
          <p:nvPr/>
        </p:nvSpPr>
        <p:spPr>
          <a:xfrm>
            <a:off x="4240924" y="5213967"/>
            <a:ext cx="1133644" cy="246221"/>
          </a:xfrm>
          <a:prstGeom prst="rect">
            <a:avLst/>
          </a:prstGeom>
          <a:noFill/>
        </p:spPr>
        <p:txBody>
          <a:bodyPr wrap="none" rtlCol="0">
            <a:spAutoFit/>
          </a:bodyPr>
          <a:lstStyle/>
          <a:p>
            <a:r>
              <a:rPr kumimoji="1" lang="en-US" altLang="ja-JP" sz="1000" b="1"/>
              <a:t>07.</a:t>
            </a:r>
            <a:r>
              <a:rPr kumimoji="1" lang="ja-JP" altLang="en-US" sz="1000" b="1"/>
              <a:t>キャラモデル</a:t>
            </a:r>
          </a:p>
        </p:txBody>
      </p:sp>
      <p:sp>
        <p:nvSpPr>
          <p:cNvPr id="54" name="テキスト ボックス 53">
            <a:extLst>
              <a:ext uri="{FF2B5EF4-FFF2-40B4-BE49-F238E27FC236}">
                <a16:creationId xmlns:a16="http://schemas.microsoft.com/office/drawing/2014/main" id="{46A83C9B-D242-45E8-BDDC-2A533EB12C92}"/>
              </a:ext>
            </a:extLst>
          </p:cNvPr>
          <p:cNvSpPr txBox="1"/>
          <p:nvPr/>
        </p:nvSpPr>
        <p:spPr>
          <a:xfrm>
            <a:off x="4372303" y="5489497"/>
            <a:ext cx="3518912" cy="707886"/>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左右スワイプか左右ボタンタップでキャラが切り替わる。</a:t>
            </a:r>
            <a:endParaRPr kumimoji="1" lang="en-US" altLang="ja-JP" sz="1000"/>
          </a:p>
        </p:txBody>
      </p:sp>
    </p:spTree>
    <p:extLst>
      <p:ext uri="{BB962C8B-B14F-4D97-AF65-F5344CB8AC3E}">
        <p14:creationId xmlns:p14="http://schemas.microsoft.com/office/powerpoint/2010/main" val="8006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0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08.TR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09.TR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2223686"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64715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a:t>
            </a:r>
            <a:r>
              <a:rPr kumimoji="1" lang="en-US" altLang="ja-JP" sz="1000"/>
              <a:t>TR</a:t>
            </a:r>
            <a:r>
              <a:rPr kumimoji="1" lang="ja-JP" altLang="en-US" sz="1000"/>
              <a:t>スキルの名前を表示する。</a:t>
            </a:r>
            <a:endParaRPr kumimoji="1" lang="en-US" altLang="ja-JP" sz="1000"/>
          </a:p>
          <a:p>
            <a:endParaRPr kumimoji="1" lang="en-US" altLang="ja-JP" sz="1000"/>
          </a:p>
          <a:p>
            <a:r>
              <a:rPr kumimoji="1" lang="ja-JP" altLang="en-US" sz="1000"/>
              <a:t>本情報タップで、ＴＲ詳細ウィンドウをオープンする。</a:t>
            </a:r>
            <a:endParaRPr kumimoji="1" lang="en-US" altLang="ja-JP" sz="1000"/>
          </a:p>
        </p:txBody>
      </p:sp>
      <p:grpSp>
        <p:nvGrpSpPr>
          <p:cNvPr id="32" name="グループ化 31">
            <a:extLst>
              <a:ext uri="{FF2B5EF4-FFF2-40B4-BE49-F238E27FC236}">
                <a16:creationId xmlns:a16="http://schemas.microsoft.com/office/drawing/2014/main" id="{BB0811D1-7B23-4A50-930D-CBE420ED8E4E}"/>
              </a:ext>
            </a:extLst>
          </p:cNvPr>
          <p:cNvGrpSpPr/>
          <p:nvPr/>
        </p:nvGrpSpPr>
        <p:grpSpPr>
          <a:xfrm>
            <a:off x="528592" y="1062462"/>
            <a:ext cx="3476689" cy="3677704"/>
            <a:chOff x="528592" y="1062462"/>
            <a:chExt cx="3476689" cy="3677704"/>
          </a:xfrm>
        </p:grpSpPr>
        <p:pic>
          <p:nvPicPr>
            <p:cNvPr id="33" name="図 32" descr="コンピュータ, 時計 が含まれている画像&#10;&#10;自動的に生成された説明">
              <a:extLst>
                <a:ext uri="{FF2B5EF4-FFF2-40B4-BE49-F238E27FC236}">
                  <a16:creationId xmlns:a16="http://schemas.microsoft.com/office/drawing/2014/main" id="{E0EA92DC-1736-41EE-AFB9-04595B2C7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34" name="テキスト ボックス 33">
              <a:extLst>
                <a:ext uri="{FF2B5EF4-FFF2-40B4-BE49-F238E27FC236}">
                  <a16:creationId xmlns:a16="http://schemas.microsoft.com/office/drawing/2014/main" id="{60CED03A-A5E9-4442-874D-FB7775C09EF7}"/>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35" name="テキスト ボックス 34">
              <a:extLst>
                <a:ext uri="{FF2B5EF4-FFF2-40B4-BE49-F238E27FC236}">
                  <a16:creationId xmlns:a16="http://schemas.microsoft.com/office/drawing/2014/main" id="{55340AB1-25AC-4E84-B28E-5CA5CA7CF460}"/>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36" name="テキスト ボックス 35">
              <a:extLst>
                <a:ext uri="{FF2B5EF4-FFF2-40B4-BE49-F238E27FC236}">
                  <a16:creationId xmlns:a16="http://schemas.microsoft.com/office/drawing/2014/main" id="{9E26BD88-C246-4C53-A631-039378CBF0E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39" name="テキスト ボックス 38">
              <a:extLst>
                <a:ext uri="{FF2B5EF4-FFF2-40B4-BE49-F238E27FC236}">
                  <a16:creationId xmlns:a16="http://schemas.microsoft.com/office/drawing/2014/main" id="{0E6501D3-6237-488E-B1E2-09852D8FB0ED}"/>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4" name="テキスト ボックス 43">
              <a:extLst>
                <a:ext uri="{FF2B5EF4-FFF2-40B4-BE49-F238E27FC236}">
                  <a16:creationId xmlns:a16="http://schemas.microsoft.com/office/drawing/2014/main" id="{15ACDACF-4A8A-45B7-A31A-A22089427ACE}"/>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8" name="テキスト ボックス 47">
              <a:extLst>
                <a:ext uri="{FF2B5EF4-FFF2-40B4-BE49-F238E27FC236}">
                  <a16:creationId xmlns:a16="http://schemas.microsoft.com/office/drawing/2014/main" id="{FD5B4D2F-0155-4EC9-AEBD-A01D308F0D3C}"/>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1" name="テキスト ボックス 50">
              <a:extLst>
                <a:ext uri="{FF2B5EF4-FFF2-40B4-BE49-F238E27FC236}">
                  <a16:creationId xmlns:a16="http://schemas.microsoft.com/office/drawing/2014/main" id="{F60E70B8-0BA5-4C85-BBA2-3079654AECF4}"/>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4" name="テキスト ボックス 53">
              <a:extLst>
                <a:ext uri="{FF2B5EF4-FFF2-40B4-BE49-F238E27FC236}">
                  <a16:creationId xmlns:a16="http://schemas.microsoft.com/office/drawing/2014/main" id="{663689B2-70CC-49D4-9ED4-E2DB620407C1}"/>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68" name="テキスト ボックス 67">
              <a:extLst>
                <a:ext uri="{FF2B5EF4-FFF2-40B4-BE49-F238E27FC236}">
                  <a16:creationId xmlns:a16="http://schemas.microsoft.com/office/drawing/2014/main" id="{BFEE0A10-B7A9-4AE7-BD5F-0D78A65B464C}"/>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69" name="直線コネクタ 68">
              <a:extLst>
                <a:ext uri="{FF2B5EF4-FFF2-40B4-BE49-F238E27FC236}">
                  <a16:creationId xmlns:a16="http://schemas.microsoft.com/office/drawing/2014/main" id="{0BD0ED46-2B03-43D2-9AF5-86385FF297D8}"/>
                </a:ext>
              </a:extLst>
            </p:cNvPr>
            <p:cNvCxnSpPr>
              <a:cxnSpLocks/>
              <a:stCxn id="34"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43836C4-11E6-474A-B456-4DC689875E1A}"/>
                </a:ext>
              </a:extLst>
            </p:cNvPr>
            <p:cNvCxnSpPr>
              <a:cxnSpLocks/>
              <a:stCxn id="35"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2C143F4-34A3-4D72-984E-E1A49924C7E9}"/>
                </a:ext>
              </a:extLst>
            </p:cNvPr>
            <p:cNvCxnSpPr>
              <a:cxnSpLocks/>
              <a:stCxn id="36"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50F972-F615-40AD-AF11-D2711E17F349}"/>
                </a:ext>
              </a:extLst>
            </p:cNvPr>
            <p:cNvCxnSpPr>
              <a:cxnSpLocks/>
              <a:stCxn id="44"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909C4EA7-AECF-422D-879F-FEBCDDB1EA33}"/>
                </a:ext>
              </a:extLst>
            </p:cNvPr>
            <p:cNvCxnSpPr>
              <a:cxnSpLocks/>
              <a:stCxn id="48"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25F9E06-9A47-4542-A988-452B19443C7D}"/>
                </a:ext>
              </a:extLst>
            </p:cNvPr>
            <p:cNvCxnSpPr>
              <a:cxnSpLocks/>
              <a:stCxn id="39"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2599DB3-CF57-4C74-94B0-7541E5080B0C}"/>
                </a:ext>
              </a:extLst>
            </p:cNvPr>
            <p:cNvCxnSpPr>
              <a:cxnSpLocks/>
              <a:stCxn id="51"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A903B47-2C39-4EFD-A3C4-77E4698F19B8}"/>
                </a:ext>
              </a:extLst>
            </p:cNvPr>
            <p:cNvCxnSpPr>
              <a:cxnSpLocks/>
              <a:stCxn id="54"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F100F6A-16A6-4E87-BD06-FE1702FB6115}"/>
                </a:ext>
              </a:extLst>
            </p:cNvPr>
            <p:cNvCxnSpPr>
              <a:cxnSpLocks/>
              <a:stCxn id="68"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325BB15-29C9-4A7A-8BF9-56AB067EDF26}"/>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79" name="直線コネクタ 78">
              <a:extLst>
                <a:ext uri="{FF2B5EF4-FFF2-40B4-BE49-F238E27FC236}">
                  <a16:creationId xmlns:a16="http://schemas.microsoft.com/office/drawing/2014/main" id="{037AB09E-4251-4527-8165-CC0D5B524192}"/>
                </a:ext>
              </a:extLst>
            </p:cNvPr>
            <p:cNvCxnSpPr>
              <a:cxnSpLocks/>
              <a:stCxn id="78"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87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202232FA-48F0-4145-930A-CB7FD61B4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3" y="1062462"/>
            <a:ext cx="2071618" cy="3677704"/>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16254" cy="338554"/>
          </a:xfrm>
          <a:prstGeom prst="rect">
            <a:avLst/>
          </a:prstGeom>
          <a:noFill/>
        </p:spPr>
        <p:txBody>
          <a:bodyPr wrap="none" rtlCol="0">
            <a:spAutoFit/>
          </a:bodyPr>
          <a:lstStyle/>
          <a:p>
            <a:r>
              <a:rPr kumimoji="1" lang="ja-JP" altLang="en-US" sz="1600" b="1"/>
              <a:t>●</a:t>
            </a:r>
            <a:r>
              <a:rPr kumimoji="1" lang="en-US" altLang="ja-JP" sz="1600" b="1">
                <a:latin typeface="+mn-ea"/>
              </a:rPr>
              <a:t>bt110a.</a:t>
            </a:r>
            <a:r>
              <a:rPr kumimoji="1" lang="ja-JP" altLang="en-US" sz="1600" b="1">
                <a:latin typeface="+mn-ea"/>
              </a:rPr>
              <a:t>キャラ情報ウィンドウ（キャラ）</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802572"/>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530915" cy="215444"/>
          </a:xfrm>
          <a:prstGeom prst="rect">
            <a:avLst/>
          </a:prstGeom>
          <a:noFill/>
        </p:spPr>
        <p:txBody>
          <a:bodyPr wrap="none" rtlCol="0">
            <a:spAutoFit/>
          </a:bodyPr>
          <a:lstStyle/>
          <a:p>
            <a:r>
              <a:rPr kumimoji="1" lang="en-US" altLang="ja-JP" sz="800"/>
              <a:t>02.</a:t>
            </a:r>
            <a:r>
              <a:rPr kumimoji="1" lang="ja-JP" altLang="en-US" sz="800"/>
              <a:t>タブ</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803063"/>
            <a:ext cx="1103586" cy="215444"/>
          </a:xfrm>
          <a:prstGeom prst="rect">
            <a:avLst/>
          </a:prstGeom>
          <a:noFill/>
        </p:spPr>
        <p:txBody>
          <a:bodyPr wrap="square" rtlCol="0">
            <a:spAutoFit/>
          </a:bodyPr>
          <a:lstStyle/>
          <a:p>
            <a:r>
              <a:rPr kumimoji="1" lang="en-US" altLang="ja-JP" sz="800"/>
              <a:t>03.</a:t>
            </a:r>
            <a:r>
              <a:rPr kumimoji="1" lang="ja-JP" altLang="en-US" sz="800"/>
              <a:t>キャラ情報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3429000"/>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910294"/>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910785"/>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824701" y="3536722"/>
            <a:ext cx="1034112" cy="13768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30417" y="2385265"/>
            <a:ext cx="1005403" cy="246221"/>
          </a:xfrm>
          <a:prstGeom prst="rect">
            <a:avLst/>
          </a:prstGeom>
          <a:noFill/>
        </p:spPr>
        <p:txBody>
          <a:bodyPr wrap="none" rtlCol="0">
            <a:spAutoFit/>
          </a:bodyPr>
          <a:lstStyle/>
          <a:p>
            <a:r>
              <a:rPr kumimoji="1" lang="en-US" altLang="ja-JP" sz="1000" b="1"/>
              <a:t>03.</a:t>
            </a:r>
            <a:r>
              <a:rPr kumimoji="1" lang="ja-JP" altLang="en-US" sz="1000" b="1"/>
              <a:t>キャラ情報</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61796" y="2660795"/>
            <a:ext cx="1595309" cy="1323439"/>
          </a:xfrm>
          <a:prstGeom prst="rect">
            <a:avLst/>
          </a:prstGeom>
          <a:noFill/>
        </p:spPr>
        <p:txBody>
          <a:bodyPr wrap="none" rtlCol="0">
            <a:spAutoFit/>
          </a:bodyPr>
          <a:lstStyle/>
          <a:p>
            <a:r>
              <a:rPr kumimoji="1" lang="ja-JP" altLang="en-US" sz="1000"/>
              <a:t>以下の情報を表示する。</a:t>
            </a:r>
            <a:endParaRPr kumimoji="1" lang="en-US" altLang="ja-JP" sz="1000"/>
          </a:p>
          <a:p>
            <a:r>
              <a:rPr kumimoji="1" lang="ja-JP" altLang="en-US" sz="1000"/>
              <a:t>・キャラ名</a:t>
            </a:r>
            <a:endParaRPr kumimoji="1" lang="en-US" altLang="ja-JP" sz="1000"/>
          </a:p>
          <a:p>
            <a:r>
              <a:rPr kumimoji="1" lang="ja-JP" altLang="en-US" sz="1000"/>
              <a:t>・兵科</a:t>
            </a:r>
            <a:endParaRPr kumimoji="1" lang="en-US" altLang="ja-JP" sz="1000"/>
          </a:p>
          <a:p>
            <a:r>
              <a:rPr kumimoji="1" lang="ja-JP" altLang="en-US" sz="1000"/>
              <a:t>・総</a:t>
            </a:r>
            <a:r>
              <a:rPr kumimoji="1" lang="en-US" altLang="ja-JP" sz="1000"/>
              <a:t>ATK</a:t>
            </a:r>
            <a:r>
              <a:rPr kumimoji="1" lang="ja-JP" altLang="en-US" sz="1000"/>
              <a:t>（修正</a:t>
            </a:r>
            <a:r>
              <a:rPr kumimoji="1" lang="en-US" altLang="ja-JP" sz="1000"/>
              <a:t>ATK)</a:t>
            </a:r>
          </a:p>
          <a:p>
            <a:r>
              <a:rPr kumimoji="1" lang="ja-JP" altLang="en-US" sz="1000"/>
              <a:t>・総</a:t>
            </a:r>
            <a:r>
              <a:rPr kumimoji="1" lang="en-US" altLang="ja-JP" sz="1000"/>
              <a:t>DEF</a:t>
            </a:r>
            <a:r>
              <a:rPr kumimoji="1" lang="ja-JP" altLang="en-US" sz="1000"/>
              <a:t>（修正</a:t>
            </a:r>
            <a:r>
              <a:rPr kumimoji="1" lang="en-US" altLang="ja-JP" sz="1000"/>
              <a:t>ATK</a:t>
            </a:r>
            <a:r>
              <a:rPr kumimoji="1" lang="ja-JP" altLang="en-US" sz="1000"/>
              <a:t>）</a:t>
            </a:r>
            <a:endParaRPr kumimoji="1" lang="en-US" altLang="ja-JP" sz="1000"/>
          </a:p>
          <a:p>
            <a:r>
              <a:rPr kumimoji="1" lang="ja-JP" altLang="en-US" sz="1000"/>
              <a:t>・総</a:t>
            </a:r>
            <a:r>
              <a:rPr kumimoji="1" lang="en-US" altLang="ja-JP" sz="1000"/>
              <a:t>SPD</a:t>
            </a:r>
            <a:r>
              <a:rPr kumimoji="1" lang="ja-JP" altLang="en-US" sz="1000"/>
              <a:t>（修正</a:t>
            </a:r>
            <a:r>
              <a:rPr kumimoji="1" lang="en-US" altLang="ja-JP" sz="1000"/>
              <a:t>SPD</a:t>
            </a:r>
            <a:r>
              <a:rPr kumimoji="1" lang="ja-JP" altLang="en-US" sz="1000"/>
              <a:t>）</a:t>
            </a:r>
            <a:endParaRPr kumimoji="1" lang="en-US" altLang="ja-JP" sz="1000"/>
          </a:p>
          <a:p>
            <a:r>
              <a:rPr kumimoji="1" lang="ja-JP" altLang="en-US" sz="1000"/>
              <a:t>・武器種アイコン</a:t>
            </a:r>
            <a:endParaRPr kumimoji="1" lang="en-US" altLang="ja-JP" sz="1000"/>
          </a:p>
          <a:p>
            <a:r>
              <a:rPr kumimoji="1" lang="ja-JP" altLang="en-US" sz="1000"/>
              <a:t>・武器名</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013543"/>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289073"/>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スクリーンショット, コンピュータ が含まれている画像&#10;&#10;自動的に生成された説明">
            <a:extLst>
              <a:ext uri="{FF2B5EF4-FFF2-40B4-BE49-F238E27FC236}">
                <a16:creationId xmlns:a16="http://schemas.microsoft.com/office/drawing/2014/main" id="{9B7F3B9A-E214-47C1-8AC7-E21D0B736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6"/>
            <a:ext cx="2090497"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20870" cy="338554"/>
          </a:xfrm>
          <a:prstGeom prst="rect">
            <a:avLst/>
          </a:prstGeom>
          <a:noFill/>
        </p:spPr>
        <p:txBody>
          <a:bodyPr wrap="none" rtlCol="0">
            <a:spAutoFit/>
          </a:bodyPr>
          <a:lstStyle/>
          <a:p>
            <a:r>
              <a:rPr kumimoji="1" lang="ja-JP" altLang="en-US" sz="1600" b="1"/>
              <a:t>●</a:t>
            </a:r>
            <a:r>
              <a:rPr kumimoji="1" lang="en-US" altLang="ja-JP" sz="1600" b="1">
                <a:latin typeface="+mn-ea"/>
              </a:rPr>
              <a:t>bt110b.</a:t>
            </a:r>
            <a:r>
              <a:rPr kumimoji="1" lang="ja-JP" altLang="en-US" sz="1600" b="1">
                <a:latin typeface="+mn-ea"/>
              </a:rPr>
              <a:t>キャラ情報ウィンドウ（効果）</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526721"/>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924860"/>
            <a:ext cx="838691" cy="215444"/>
          </a:xfrm>
          <a:prstGeom prst="rect">
            <a:avLst/>
          </a:prstGeom>
          <a:noFill/>
        </p:spPr>
        <p:txBody>
          <a:bodyPr wrap="none" rtlCol="0">
            <a:spAutoFit/>
          </a:bodyPr>
          <a:lstStyle/>
          <a:p>
            <a:r>
              <a:rPr kumimoji="1" lang="en-US" altLang="ja-JP" sz="800"/>
              <a:t>02.</a:t>
            </a:r>
            <a:r>
              <a:rPr kumimoji="1" lang="ja-JP" altLang="en-US" sz="800"/>
              <a:t>キャラ名等</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262793"/>
            <a:ext cx="1103586" cy="215444"/>
          </a:xfrm>
          <a:prstGeom prst="rect">
            <a:avLst/>
          </a:prstGeom>
          <a:noFill/>
        </p:spPr>
        <p:txBody>
          <a:bodyPr wrap="square" rtlCol="0">
            <a:spAutoFit/>
          </a:bodyPr>
          <a:lstStyle/>
          <a:p>
            <a:r>
              <a:rPr kumimoji="1" lang="en-US" altLang="ja-JP" sz="800"/>
              <a:t>03.</a:t>
            </a:r>
            <a:r>
              <a:rPr kumimoji="1" lang="ja-JP" altLang="en-US" sz="800"/>
              <a:t>名前付き効果</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676040"/>
            <a:ext cx="941283" cy="215444"/>
          </a:xfrm>
          <a:prstGeom prst="rect">
            <a:avLst/>
          </a:prstGeom>
          <a:noFill/>
        </p:spPr>
        <p:txBody>
          <a:bodyPr wrap="none" rtlCol="0">
            <a:spAutoFit/>
          </a:bodyPr>
          <a:lstStyle/>
          <a:p>
            <a:r>
              <a:rPr kumimoji="1" lang="en-US" altLang="ja-JP" sz="800"/>
              <a:t>04.</a:t>
            </a:r>
            <a:r>
              <a:rPr kumimoji="1" lang="ja-JP" altLang="en-US" sz="800"/>
              <a:t>名前なし効果</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669667"/>
            <a:ext cx="941283" cy="215444"/>
          </a:xfrm>
          <a:prstGeom prst="rect">
            <a:avLst/>
          </a:prstGeom>
          <a:noFill/>
        </p:spPr>
        <p:txBody>
          <a:bodyPr wrap="none" rtlCol="0">
            <a:spAutoFit/>
          </a:bodyPr>
          <a:lstStyle/>
          <a:p>
            <a:r>
              <a:rPr kumimoji="1" lang="en-US" altLang="ja-JP" sz="800"/>
              <a:t>06.</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634443"/>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2" y="2032582"/>
            <a:ext cx="1021221"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088859" y="2370515"/>
            <a:ext cx="769954" cy="2020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768987"/>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2181139" y="2783762"/>
            <a:ext cx="677674" cy="21949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5B7EB0B-FE9E-40D6-B95E-82DBAE206792}"/>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28" name="テキスト ボックス 27">
            <a:extLst>
              <a:ext uri="{FF2B5EF4-FFF2-40B4-BE49-F238E27FC236}">
                <a16:creationId xmlns:a16="http://schemas.microsoft.com/office/drawing/2014/main" id="{42861482-5D0F-490A-A064-5ECF0914A92D}"/>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31" name="テキスト ボックス 30">
            <a:extLst>
              <a:ext uri="{FF2B5EF4-FFF2-40B4-BE49-F238E27FC236}">
                <a16:creationId xmlns:a16="http://schemas.microsoft.com/office/drawing/2014/main" id="{BC5D9670-6021-4FB2-B36A-AAA2EC61AC53}"/>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32" name="テキスト ボックス 31">
            <a:extLst>
              <a:ext uri="{FF2B5EF4-FFF2-40B4-BE49-F238E27FC236}">
                <a16:creationId xmlns:a16="http://schemas.microsoft.com/office/drawing/2014/main" id="{0100F0DD-CC1C-48F5-A2BB-79ADDE0A8A61}"/>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34" name="テキスト ボックス 33">
            <a:extLst>
              <a:ext uri="{FF2B5EF4-FFF2-40B4-BE49-F238E27FC236}">
                <a16:creationId xmlns:a16="http://schemas.microsoft.com/office/drawing/2014/main" id="{B9B45595-5A7B-4526-9796-D71A747173EF}"/>
              </a:ext>
            </a:extLst>
          </p:cNvPr>
          <p:cNvSpPr txBox="1"/>
          <p:nvPr/>
        </p:nvSpPr>
        <p:spPr>
          <a:xfrm>
            <a:off x="4230417" y="2385265"/>
            <a:ext cx="1133644" cy="246221"/>
          </a:xfrm>
          <a:prstGeom prst="rect">
            <a:avLst/>
          </a:prstGeom>
          <a:noFill/>
        </p:spPr>
        <p:txBody>
          <a:bodyPr wrap="none" rtlCol="0">
            <a:spAutoFit/>
          </a:bodyPr>
          <a:lstStyle/>
          <a:p>
            <a:r>
              <a:rPr kumimoji="1" lang="en-US" altLang="ja-JP" sz="1000" b="1"/>
              <a:t>03.</a:t>
            </a:r>
            <a:r>
              <a:rPr kumimoji="1" lang="ja-JP" altLang="en-US" sz="1000" b="1"/>
              <a:t>効果について</a:t>
            </a:r>
          </a:p>
        </p:txBody>
      </p:sp>
      <p:sp>
        <p:nvSpPr>
          <p:cNvPr id="37" name="テキスト ボックス 36">
            <a:extLst>
              <a:ext uri="{FF2B5EF4-FFF2-40B4-BE49-F238E27FC236}">
                <a16:creationId xmlns:a16="http://schemas.microsoft.com/office/drawing/2014/main" id="{EFE342A8-27A8-4B5A-AE43-E36A256C3C27}"/>
              </a:ext>
            </a:extLst>
          </p:cNvPr>
          <p:cNvSpPr txBox="1"/>
          <p:nvPr/>
        </p:nvSpPr>
        <p:spPr>
          <a:xfrm>
            <a:off x="4230417" y="4472092"/>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38" name="テキスト ボックス 37">
            <a:extLst>
              <a:ext uri="{FF2B5EF4-FFF2-40B4-BE49-F238E27FC236}">
                <a16:creationId xmlns:a16="http://schemas.microsoft.com/office/drawing/2014/main" id="{E2F0DDE7-95F1-45A7-9624-29D32977A945}"/>
              </a:ext>
            </a:extLst>
          </p:cNvPr>
          <p:cNvSpPr txBox="1"/>
          <p:nvPr/>
        </p:nvSpPr>
        <p:spPr>
          <a:xfrm>
            <a:off x="4361796" y="4747622"/>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43" name="テキスト ボックス 42">
            <a:extLst>
              <a:ext uri="{FF2B5EF4-FFF2-40B4-BE49-F238E27FC236}">
                <a16:creationId xmlns:a16="http://schemas.microsoft.com/office/drawing/2014/main" id="{EF884484-8B04-4129-8847-D0B9BC5CEDCF}"/>
              </a:ext>
            </a:extLst>
          </p:cNvPr>
          <p:cNvSpPr txBox="1"/>
          <p:nvPr/>
        </p:nvSpPr>
        <p:spPr>
          <a:xfrm>
            <a:off x="2858813" y="3135834"/>
            <a:ext cx="1043876" cy="215444"/>
          </a:xfrm>
          <a:prstGeom prst="rect">
            <a:avLst/>
          </a:prstGeom>
          <a:noFill/>
        </p:spPr>
        <p:txBody>
          <a:bodyPr wrap="none" rtlCol="0">
            <a:spAutoFit/>
          </a:bodyPr>
          <a:lstStyle/>
          <a:p>
            <a:r>
              <a:rPr kumimoji="1" lang="en-US" altLang="ja-JP" sz="800"/>
              <a:t>05.</a:t>
            </a:r>
            <a:r>
              <a:rPr kumimoji="1" lang="ja-JP" altLang="en-US" sz="800"/>
              <a:t>スクロールバー</a:t>
            </a:r>
          </a:p>
        </p:txBody>
      </p:sp>
      <p:cxnSp>
        <p:nvCxnSpPr>
          <p:cNvPr id="45" name="直線コネクタ 44">
            <a:extLst>
              <a:ext uri="{FF2B5EF4-FFF2-40B4-BE49-F238E27FC236}">
                <a16:creationId xmlns:a16="http://schemas.microsoft.com/office/drawing/2014/main" id="{ABDC5068-52D1-417F-A9B1-101ACB132AEF}"/>
              </a:ext>
            </a:extLst>
          </p:cNvPr>
          <p:cNvCxnSpPr>
            <a:cxnSpLocks/>
            <a:stCxn id="43" idx="1"/>
          </p:cNvCxnSpPr>
          <p:nvPr/>
        </p:nvCxnSpPr>
        <p:spPr>
          <a:xfrm flipH="1">
            <a:off x="2413157" y="3243556"/>
            <a:ext cx="445656" cy="202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043B0928-4CDE-45B3-9C81-44D43F03FA4A}"/>
              </a:ext>
            </a:extLst>
          </p:cNvPr>
          <p:cNvSpPr txBox="1"/>
          <p:nvPr/>
        </p:nvSpPr>
        <p:spPr>
          <a:xfrm>
            <a:off x="4361796" y="2659237"/>
            <a:ext cx="2877711" cy="1785104"/>
          </a:xfrm>
          <a:prstGeom prst="rect">
            <a:avLst/>
          </a:prstGeom>
          <a:noFill/>
        </p:spPr>
        <p:txBody>
          <a:bodyPr wrap="none" rtlCol="0">
            <a:spAutoFit/>
          </a:bodyPr>
          <a:lstStyle/>
          <a:p>
            <a:r>
              <a:rPr kumimoji="1" lang="ja-JP" altLang="en-US" sz="1000"/>
              <a:t>かかっている効果の以下のものが表示される。</a:t>
            </a:r>
            <a:endParaRPr kumimoji="1" lang="en-US" altLang="ja-JP" sz="1000"/>
          </a:p>
          <a:p>
            <a:r>
              <a:rPr kumimoji="1" lang="ja-JP" altLang="en-US" sz="1000"/>
              <a:t>・効果説明（名前は不要）</a:t>
            </a:r>
            <a:endParaRPr kumimoji="1" lang="en-US" altLang="ja-JP" sz="1000"/>
          </a:p>
          <a:p>
            <a:r>
              <a:rPr kumimoji="1" lang="ja-JP" altLang="en-US" sz="1000"/>
              <a:t>・バフ等アイコン（</a:t>
            </a:r>
            <a:r>
              <a:rPr kumimoji="1" lang="en-US" altLang="ja-JP" sz="1000"/>
              <a:t>P.27</a:t>
            </a:r>
            <a:r>
              <a:rPr kumimoji="1" lang="ja-JP" altLang="en-US" sz="1000"/>
              <a:t>）</a:t>
            </a:r>
            <a:endParaRPr kumimoji="1" lang="en-US" altLang="ja-JP" sz="1000"/>
          </a:p>
          <a:p>
            <a:r>
              <a:rPr kumimoji="1" lang="ja-JP" altLang="en-US" sz="1000"/>
              <a:t>・この効果の由来↓</a:t>
            </a:r>
            <a:endParaRPr kumimoji="1" lang="en-US" altLang="ja-JP" sz="1000"/>
          </a:p>
          <a:p>
            <a:r>
              <a:rPr kumimoji="1" lang="ja-JP" altLang="en-US" sz="1000"/>
              <a:t>　</a:t>
            </a:r>
            <a:r>
              <a:rPr kumimoji="1" lang="en-US" altLang="ja-JP" sz="1000"/>
              <a:t>-</a:t>
            </a:r>
            <a:r>
              <a:rPr kumimoji="1" lang="ja-JP" altLang="en-US" sz="1000"/>
              <a:t> リーダー効果</a:t>
            </a:r>
            <a:endParaRPr kumimoji="1" lang="en-US" altLang="ja-JP" sz="1000"/>
          </a:p>
          <a:p>
            <a:r>
              <a:rPr kumimoji="1" lang="ja-JP" altLang="en-US" sz="1000"/>
              <a:t>　</a:t>
            </a:r>
            <a:r>
              <a:rPr kumimoji="1" lang="en-US" altLang="ja-JP" sz="1000"/>
              <a:t>-</a:t>
            </a:r>
            <a:r>
              <a:rPr kumimoji="1" lang="ja-JP" altLang="en-US" sz="1000"/>
              <a:t> バトル効果</a:t>
            </a:r>
            <a:endParaRPr kumimoji="1" lang="en-US" altLang="ja-JP" sz="1000"/>
          </a:p>
          <a:p>
            <a:r>
              <a:rPr kumimoji="1" lang="ja-JP" altLang="en-US" sz="1000"/>
              <a:t>　</a:t>
            </a:r>
            <a:r>
              <a:rPr kumimoji="1" lang="en-US" altLang="ja-JP" sz="1000"/>
              <a:t>-</a:t>
            </a:r>
            <a:r>
              <a:rPr kumimoji="1" lang="ja-JP" altLang="en-US" sz="1000"/>
              <a:t> </a:t>
            </a:r>
            <a:r>
              <a:rPr kumimoji="1" lang="en-US" altLang="ja-JP" sz="1000"/>
              <a:t>TR</a:t>
            </a:r>
            <a:r>
              <a:rPr kumimoji="1" lang="ja-JP" altLang="en-US" sz="1000"/>
              <a:t>スキル</a:t>
            </a:r>
            <a:endParaRPr kumimoji="1" lang="en-US" altLang="ja-JP" sz="1000"/>
          </a:p>
          <a:p>
            <a:r>
              <a:rPr kumimoji="1" lang="ja-JP" altLang="en-US" sz="1000"/>
              <a:t>　</a:t>
            </a:r>
            <a:r>
              <a:rPr kumimoji="1" lang="en-US" altLang="ja-JP" sz="1000"/>
              <a:t>-</a:t>
            </a:r>
            <a:r>
              <a:rPr kumimoji="1" lang="ja-JP" altLang="en-US" sz="1000"/>
              <a:t> 結晶</a:t>
            </a:r>
            <a:endParaRPr kumimoji="1" lang="en-US" altLang="ja-JP" sz="1000"/>
          </a:p>
          <a:p>
            <a:r>
              <a:rPr kumimoji="1" lang="ja-JP" altLang="en-US" sz="1000"/>
              <a:t>　</a:t>
            </a:r>
            <a:r>
              <a:rPr kumimoji="1" lang="en-US" altLang="ja-JP" sz="1000"/>
              <a:t>-</a:t>
            </a:r>
            <a:r>
              <a:rPr kumimoji="1" lang="ja-JP" altLang="en-US" sz="1000"/>
              <a:t> 支援兵器</a:t>
            </a:r>
            <a:endParaRPr kumimoji="1" lang="en-US" altLang="ja-JP" sz="1000"/>
          </a:p>
          <a:p>
            <a:r>
              <a:rPr kumimoji="1" lang="ja-JP" altLang="en-US" sz="1000"/>
              <a:t>　</a:t>
            </a:r>
            <a:r>
              <a:rPr kumimoji="1" lang="en-US" altLang="ja-JP" sz="1000"/>
              <a:t>-</a:t>
            </a:r>
            <a:r>
              <a:rPr kumimoji="1" lang="ja-JP" altLang="en-US" sz="1000"/>
              <a:t> 師団兵器</a:t>
            </a:r>
            <a:endParaRPr kumimoji="1" lang="en-US" altLang="ja-JP" sz="1000"/>
          </a:p>
          <a:p>
            <a:r>
              <a:rPr kumimoji="1" lang="ja-JP" altLang="en-US" sz="1000"/>
              <a:t>　</a:t>
            </a:r>
            <a:r>
              <a:rPr kumimoji="1" lang="en-US" altLang="ja-JP" sz="1000"/>
              <a:t>-</a:t>
            </a:r>
            <a:r>
              <a:rPr kumimoji="1" lang="ja-JP" altLang="en-US" sz="1000"/>
              <a:t> 怪獣</a:t>
            </a:r>
            <a:endParaRPr kumimoji="1" lang="en-US" altLang="ja-JP" sz="1000"/>
          </a:p>
        </p:txBody>
      </p:sp>
    </p:spTree>
    <p:extLst>
      <p:ext uri="{BB962C8B-B14F-4D97-AF65-F5344CB8AC3E}">
        <p14:creationId xmlns:p14="http://schemas.microsoft.com/office/powerpoint/2010/main" val="272404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コンピューターのスクリーンショット&#10;&#10;自動的に生成された説明">
            <a:extLst>
              <a:ext uri="{FF2B5EF4-FFF2-40B4-BE49-F238E27FC236}">
                <a16:creationId xmlns:a16="http://schemas.microsoft.com/office/drawing/2014/main" id="{6F11740D-D4FA-433C-BD86-49B09E758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7"/>
            <a:ext cx="2102043" cy="3717792"/>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736920" cy="338554"/>
          </a:xfrm>
          <a:prstGeom prst="rect">
            <a:avLst/>
          </a:prstGeom>
          <a:noFill/>
        </p:spPr>
        <p:txBody>
          <a:bodyPr wrap="none" rtlCol="0">
            <a:spAutoFit/>
          </a:bodyPr>
          <a:lstStyle/>
          <a:p>
            <a:r>
              <a:rPr kumimoji="1" lang="ja-JP" altLang="en-US" sz="1600" b="1"/>
              <a:t>●</a:t>
            </a:r>
            <a:r>
              <a:rPr kumimoji="1" lang="en-US" altLang="ja-JP" sz="1600" b="1">
                <a:latin typeface="+mn-ea"/>
              </a:rPr>
              <a:t>bt110c.</a:t>
            </a:r>
            <a:r>
              <a:rPr kumimoji="1" lang="ja-JP" altLang="en-US" sz="1600" b="1">
                <a:latin typeface="+mn-ea"/>
              </a:rPr>
              <a:t>選択中</a:t>
            </a:r>
            <a:r>
              <a:rPr kumimoji="1" lang="en-US" altLang="ja-JP" sz="1600" b="1">
                <a:latin typeface="+mn-ea"/>
              </a:rPr>
              <a:t>TR</a:t>
            </a:r>
            <a:r>
              <a:rPr kumimoji="1" lang="ja-JP" altLang="en-US" sz="1600" b="1">
                <a:latin typeface="+mn-ea"/>
              </a:rPr>
              <a:t>情報</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3068" y="1108427"/>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3068" y="1506566"/>
            <a:ext cx="736099" cy="215444"/>
          </a:xfrm>
          <a:prstGeom prst="rect">
            <a:avLst/>
          </a:prstGeom>
          <a:noFill/>
        </p:spPr>
        <p:txBody>
          <a:bodyPr wrap="none" rtlCol="0">
            <a:spAutoFit/>
          </a:bodyPr>
          <a:lstStyle/>
          <a:p>
            <a:r>
              <a:rPr kumimoji="1" lang="en-US" altLang="ja-JP" sz="800"/>
              <a:t>02.</a:t>
            </a:r>
            <a:r>
              <a:rPr kumimoji="1" lang="ja-JP" altLang="en-US" sz="800"/>
              <a:t>カード名</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3068" y="2668640"/>
            <a:ext cx="1103586" cy="215444"/>
          </a:xfrm>
          <a:prstGeom prst="rect">
            <a:avLst/>
          </a:prstGeom>
          <a:noFill/>
        </p:spPr>
        <p:txBody>
          <a:bodyPr wrap="square" rtlCol="0">
            <a:spAutoFit/>
          </a:bodyPr>
          <a:lstStyle/>
          <a:p>
            <a:r>
              <a:rPr kumimoji="1" lang="en-US" altLang="ja-JP" sz="800"/>
              <a:t>05.</a:t>
            </a:r>
            <a:r>
              <a:rPr kumimoji="1" lang="ja-JP" altLang="en-US" sz="800"/>
              <a:t>リーダー効果欄</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3068" y="1995405"/>
            <a:ext cx="530915" cy="215444"/>
          </a:xfrm>
          <a:prstGeom prst="rect">
            <a:avLst/>
          </a:prstGeom>
          <a:noFill/>
        </p:spPr>
        <p:txBody>
          <a:bodyPr wrap="none" rtlCol="0">
            <a:spAutoFit/>
          </a:bodyPr>
          <a:lstStyle/>
          <a:p>
            <a:r>
              <a:rPr kumimoji="1" lang="en-US" altLang="ja-JP" sz="800"/>
              <a:t>03.</a:t>
            </a:r>
            <a:r>
              <a:rPr kumimoji="1" lang="ja-JP" altLang="en-US" sz="800"/>
              <a:t>属性</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3068" y="3498313"/>
            <a:ext cx="841897" cy="215444"/>
          </a:xfrm>
          <a:prstGeom prst="rect">
            <a:avLst/>
          </a:prstGeom>
          <a:noFill/>
        </p:spPr>
        <p:txBody>
          <a:bodyPr wrap="none" rtlCol="0">
            <a:spAutoFit/>
          </a:bodyPr>
          <a:lstStyle/>
          <a:p>
            <a:r>
              <a:rPr kumimoji="1" lang="en-US" altLang="ja-JP" sz="800"/>
              <a:t>07.TR</a:t>
            </a:r>
            <a:r>
              <a:rPr kumimoji="1" lang="ja-JP" altLang="en-US" sz="800"/>
              <a:t>スキル欄</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12345" y="1216149"/>
            <a:ext cx="1140723" cy="5128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042557" y="1614288"/>
            <a:ext cx="810511" cy="32569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168537" y="2533288"/>
            <a:ext cx="684531" cy="24307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2265029" y="3522707"/>
            <a:ext cx="588039" cy="8332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914401" y="2016151"/>
            <a:ext cx="1938667" cy="869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877163" cy="246221"/>
          </a:xfrm>
          <a:prstGeom prst="rect">
            <a:avLst/>
          </a:prstGeom>
          <a:noFill/>
        </p:spPr>
        <p:txBody>
          <a:bodyPr wrap="none" rtlCol="0">
            <a:spAutoFit/>
          </a:bodyPr>
          <a:lstStyle/>
          <a:p>
            <a:r>
              <a:rPr kumimoji="1" lang="en-US" altLang="ja-JP" sz="1000" b="1"/>
              <a:t>02.</a:t>
            </a:r>
            <a:r>
              <a:rPr kumimoji="1" lang="ja-JP" altLang="en-US" sz="1000" b="1"/>
              <a:t>カード名</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108269" cy="246221"/>
          </a:xfrm>
          <a:prstGeom prst="rect">
            <a:avLst/>
          </a:prstGeom>
          <a:noFill/>
        </p:spPr>
        <p:txBody>
          <a:bodyPr wrap="none" rtlCol="0">
            <a:spAutoFit/>
          </a:bodyPr>
          <a:lstStyle/>
          <a:p>
            <a:r>
              <a:rPr kumimoji="1" lang="ja-JP" altLang="en-US" sz="1000"/>
              <a:t>属性アイコンとカード名を表示。</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620683" cy="246221"/>
          </a:xfrm>
          <a:prstGeom prst="rect">
            <a:avLst/>
          </a:prstGeom>
          <a:noFill/>
        </p:spPr>
        <p:txBody>
          <a:bodyPr wrap="none" rtlCol="0">
            <a:spAutoFit/>
          </a:bodyPr>
          <a:lstStyle/>
          <a:p>
            <a:r>
              <a:rPr kumimoji="1" lang="en-US" altLang="ja-JP" sz="1000" b="1"/>
              <a:t>03.</a:t>
            </a:r>
            <a:r>
              <a:rPr kumimoji="1" lang="ja-JP" altLang="en-US" sz="1000" b="1"/>
              <a:t>属性</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1980029" cy="246221"/>
          </a:xfrm>
          <a:prstGeom prst="rect">
            <a:avLst/>
          </a:prstGeom>
          <a:noFill/>
        </p:spPr>
        <p:txBody>
          <a:bodyPr wrap="none" rtlCol="0">
            <a:spAutoFit/>
          </a:bodyPr>
          <a:lstStyle/>
          <a:p>
            <a:r>
              <a:rPr kumimoji="1" lang="ja-JP" altLang="en-US" sz="1000"/>
              <a:t>カードの属性アイコンを表示。</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681446"/>
            <a:ext cx="1005403" cy="246221"/>
          </a:xfrm>
          <a:prstGeom prst="rect">
            <a:avLst/>
          </a:prstGeom>
          <a:noFill/>
        </p:spPr>
        <p:txBody>
          <a:bodyPr wrap="none" rtlCol="0">
            <a:spAutoFit/>
          </a:bodyPr>
          <a:lstStyle/>
          <a:p>
            <a:r>
              <a:rPr kumimoji="1" lang="en-US" altLang="ja-JP" sz="1000" b="1"/>
              <a:t>07.TR</a:t>
            </a:r>
            <a:r>
              <a:rPr kumimoji="1" lang="ja-JP" altLang="en-US" sz="1000" b="1"/>
              <a:t>スキル欄</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956976"/>
            <a:ext cx="3390672" cy="400110"/>
          </a:xfrm>
          <a:prstGeom prst="rect">
            <a:avLst/>
          </a:prstGeom>
          <a:noFill/>
        </p:spPr>
        <p:txBody>
          <a:bodyPr wrap="none" rtlCol="0">
            <a:spAutoFit/>
          </a:bodyPr>
          <a:lstStyle/>
          <a:p>
            <a:r>
              <a:rPr kumimoji="1" lang="en-US" altLang="ja-JP" sz="1000"/>
              <a:t>TR</a:t>
            </a:r>
            <a:r>
              <a:rPr kumimoji="1" lang="ja-JP" altLang="en-US" sz="1000"/>
              <a:t>スキル名前と説明。</a:t>
            </a:r>
            <a:endParaRPr kumimoji="1" lang="en-US" altLang="ja-JP" sz="1000"/>
          </a:p>
          <a:p>
            <a:r>
              <a:rPr kumimoji="1" lang="ja-JP" altLang="en-US" sz="1000"/>
              <a:t>効果アイコンはない場合もある。（ただの攻撃の場合）</a:t>
            </a:r>
            <a:endParaRPr kumimoji="1" lang="en-US" altLang="ja-JP" sz="1000"/>
          </a:p>
        </p:txBody>
      </p:sp>
      <p:sp>
        <p:nvSpPr>
          <p:cNvPr id="31" name="テキスト ボックス 30">
            <a:extLst>
              <a:ext uri="{FF2B5EF4-FFF2-40B4-BE49-F238E27FC236}">
                <a16:creationId xmlns:a16="http://schemas.microsoft.com/office/drawing/2014/main" id="{3EE3CC6E-38D2-47E3-90EE-672338C39DC8}"/>
              </a:ext>
            </a:extLst>
          </p:cNvPr>
          <p:cNvSpPr txBox="1"/>
          <p:nvPr/>
        </p:nvSpPr>
        <p:spPr>
          <a:xfrm>
            <a:off x="2853068" y="3065618"/>
            <a:ext cx="941283" cy="215444"/>
          </a:xfrm>
          <a:prstGeom prst="rect">
            <a:avLst/>
          </a:prstGeom>
          <a:noFill/>
        </p:spPr>
        <p:txBody>
          <a:bodyPr wrap="none" rtlCol="0">
            <a:spAutoFit/>
          </a:bodyPr>
          <a:lstStyle/>
          <a:p>
            <a:r>
              <a:rPr kumimoji="1" lang="en-US" altLang="ja-JP" sz="800"/>
              <a:t>06.</a:t>
            </a:r>
            <a:r>
              <a:rPr kumimoji="1" lang="ja-JP" altLang="en-US" sz="800"/>
              <a:t>バトル効果欄</a:t>
            </a:r>
          </a:p>
        </p:txBody>
      </p:sp>
      <p:cxnSp>
        <p:nvCxnSpPr>
          <p:cNvPr id="32" name="直線コネクタ 31">
            <a:extLst>
              <a:ext uri="{FF2B5EF4-FFF2-40B4-BE49-F238E27FC236}">
                <a16:creationId xmlns:a16="http://schemas.microsoft.com/office/drawing/2014/main" id="{336ACE3C-D208-48C6-8239-8C14AB85C2E6}"/>
              </a:ext>
            </a:extLst>
          </p:cNvPr>
          <p:cNvCxnSpPr>
            <a:cxnSpLocks/>
            <a:stCxn id="31" idx="1"/>
          </p:cNvCxnSpPr>
          <p:nvPr/>
        </p:nvCxnSpPr>
        <p:spPr>
          <a:xfrm flipH="1" flipV="1">
            <a:off x="2265028" y="3073736"/>
            <a:ext cx="588040" cy="996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54BA11F-A896-4113-A66D-22DAD099D5D5}"/>
              </a:ext>
            </a:extLst>
          </p:cNvPr>
          <p:cNvSpPr txBox="1"/>
          <p:nvPr/>
        </p:nvSpPr>
        <p:spPr>
          <a:xfrm>
            <a:off x="2853068" y="4051411"/>
            <a:ext cx="941283" cy="215444"/>
          </a:xfrm>
          <a:prstGeom prst="rect">
            <a:avLst/>
          </a:prstGeom>
          <a:noFill/>
        </p:spPr>
        <p:txBody>
          <a:bodyPr wrap="square" rtlCol="0">
            <a:spAutoFit/>
          </a:bodyPr>
          <a:lstStyle/>
          <a:p>
            <a:r>
              <a:rPr kumimoji="1" lang="en-US" altLang="ja-JP" sz="800"/>
              <a:t>08.</a:t>
            </a:r>
            <a:r>
              <a:rPr kumimoji="1" lang="ja-JP" altLang="en-US" sz="800"/>
              <a:t>とじるボタン</a:t>
            </a:r>
          </a:p>
        </p:txBody>
      </p:sp>
      <p:cxnSp>
        <p:nvCxnSpPr>
          <p:cNvPr id="48" name="直線コネクタ 47">
            <a:extLst>
              <a:ext uri="{FF2B5EF4-FFF2-40B4-BE49-F238E27FC236}">
                <a16:creationId xmlns:a16="http://schemas.microsoft.com/office/drawing/2014/main" id="{F5777DD3-6CD0-408F-AE19-91F699690DE7}"/>
              </a:ext>
            </a:extLst>
          </p:cNvPr>
          <p:cNvCxnSpPr>
            <a:cxnSpLocks/>
            <a:stCxn id="47" idx="1"/>
          </p:cNvCxnSpPr>
          <p:nvPr/>
        </p:nvCxnSpPr>
        <p:spPr>
          <a:xfrm flipH="1" flipV="1">
            <a:off x="1837189" y="4020270"/>
            <a:ext cx="1015879" cy="13886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A9E864A-FA87-447E-AA60-4416DA30B158}"/>
              </a:ext>
            </a:extLst>
          </p:cNvPr>
          <p:cNvSpPr txBox="1"/>
          <p:nvPr/>
        </p:nvSpPr>
        <p:spPr>
          <a:xfrm>
            <a:off x="4240924" y="2572078"/>
            <a:ext cx="1005403" cy="246221"/>
          </a:xfrm>
          <a:prstGeom prst="rect">
            <a:avLst/>
          </a:prstGeom>
          <a:noFill/>
        </p:spPr>
        <p:txBody>
          <a:bodyPr wrap="none" rtlCol="0">
            <a:spAutoFit/>
          </a:bodyPr>
          <a:lstStyle/>
          <a:p>
            <a:r>
              <a:rPr kumimoji="1" lang="en-US" altLang="ja-JP" sz="1000" b="1"/>
              <a:t>04.</a:t>
            </a:r>
            <a:r>
              <a:rPr kumimoji="1" lang="ja-JP" altLang="en-US" sz="1000" b="1"/>
              <a:t>パラメータ</a:t>
            </a:r>
          </a:p>
        </p:txBody>
      </p:sp>
      <p:sp>
        <p:nvSpPr>
          <p:cNvPr id="50" name="テキスト ボックス 49">
            <a:extLst>
              <a:ext uri="{FF2B5EF4-FFF2-40B4-BE49-F238E27FC236}">
                <a16:creationId xmlns:a16="http://schemas.microsoft.com/office/drawing/2014/main" id="{D05D8639-75BB-4DC3-A31D-22DE367B5BE3}"/>
              </a:ext>
            </a:extLst>
          </p:cNvPr>
          <p:cNvSpPr txBox="1"/>
          <p:nvPr/>
        </p:nvSpPr>
        <p:spPr>
          <a:xfrm>
            <a:off x="4372303" y="2847608"/>
            <a:ext cx="1851789" cy="246221"/>
          </a:xfrm>
          <a:prstGeom prst="rect">
            <a:avLst/>
          </a:prstGeom>
          <a:noFill/>
        </p:spPr>
        <p:txBody>
          <a:bodyPr wrap="none" rtlCol="0">
            <a:spAutoFit/>
          </a:bodyPr>
          <a:lstStyle/>
          <a:p>
            <a:r>
              <a:rPr kumimoji="1" lang="ja-JP" altLang="en-US" sz="1000"/>
              <a:t>カードのパラメータを表示。</a:t>
            </a:r>
            <a:endParaRPr kumimoji="1" lang="en-US" altLang="ja-JP" sz="1000"/>
          </a:p>
        </p:txBody>
      </p:sp>
      <p:sp>
        <p:nvSpPr>
          <p:cNvPr id="51" name="テキスト ボックス 50">
            <a:extLst>
              <a:ext uri="{FF2B5EF4-FFF2-40B4-BE49-F238E27FC236}">
                <a16:creationId xmlns:a16="http://schemas.microsoft.com/office/drawing/2014/main" id="{44D21D64-99DA-49D3-BBC5-E53A13E66E5A}"/>
              </a:ext>
            </a:extLst>
          </p:cNvPr>
          <p:cNvSpPr txBox="1"/>
          <p:nvPr/>
        </p:nvSpPr>
        <p:spPr>
          <a:xfrm>
            <a:off x="4240924" y="3119885"/>
            <a:ext cx="1261884" cy="246221"/>
          </a:xfrm>
          <a:prstGeom prst="rect">
            <a:avLst/>
          </a:prstGeom>
          <a:noFill/>
        </p:spPr>
        <p:txBody>
          <a:bodyPr wrap="none" rtlCol="0">
            <a:spAutoFit/>
          </a:bodyPr>
          <a:lstStyle/>
          <a:p>
            <a:r>
              <a:rPr kumimoji="1" lang="en-US" altLang="ja-JP" sz="1000" b="1"/>
              <a:t>05.</a:t>
            </a:r>
            <a:r>
              <a:rPr kumimoji="1" lang="ja-JP" altLang="en-US" sz="1000" b="1"/>
              <a:t>リーダー効果欄</a:t>
            </a:r>
          </a:p>
        </p:txBody>
      </p:sp>
      <p:sp>
        <p:nvSpPr>
          <p:cNvPr id="52" name="テキスト ボックス 51">
            <a:extLst>
              <a:ext uri="{FF2B5EF4-FFF2-40B4-BE49-F238E27FC236}">
                <a16:creationId xmlns:a16="http://schemas.microsoft.com/office/drawing/2014/main" id="{0710E527-C3A7-4DEE-8C36-88FF25592E4F}"/>
              </a:ext>
            </a:extLst>
          </p:cNvPr>
          <p:cNvSpPr txBox="1"/>
          <p:nvPr/>
        </p:nvSpPr>
        <p:spPr>
          <a:xfrm>
            <a:off x="4372303" y="3395415"/>
            <a:ext cx="3134191" cy="553998"/>
          </a:xfrm>
          <a:prstGeom prst="rect">
            <a:avLst/>
          </a:prstGeom>
          <a:noFill/>
        </p:spPr>
        <p:txBody>
          <a:bodyPr wrap="none" rtlCol="0">
            <a:spAutoFit/>
          </a:bodyPr>
          <a:lstStyle/>
          <a:p>
            <a:r>
              <a:rPr kumimoji="1" lang="ja-JP" altLang="en-US" sz="1000"/>
              <a:t>リーダー効果自体を表すアイコンに、</a:t>
            </a:r>
            <a:endParaRPr kumimoji="1" lang="en-US" altLang="ja-JP" sz="1000"/>
          </a:p>
          <a:p>
            <a:r>
              <a:rPr kumimoji="1" lang="ja-JP" altLang="en-US" sz="1000"/>
              <a:t>リーダー効果の効果種アイコンとリーダー効果名。</a:t>
            </a:r>
            <a:endParaRPr kumimoji="1" lang="en-US" altLang="ja-JP" sz="1000"/>
          </a:p>
          <a:p>
            <a:r>
              <a:rPr kumimoji="1" lang="ja-JP" altLang="en-US" sz="1000"/>
              <a:t>その下に効果の説明を表示する。</a:t>
            </a:r>
            <a:endParaRPr kumimoji="1" lang="en-US" altLang="ja-JP" sz="1000"/>
          </a:p>
        </p:txBody>
      </p:sp>
      <p:sp>
        <p:nvSpPr>
          <p:cNvPr id="53" name="テキスト ボックス 52">
            <a:extLst>
              <a:ext uri="{FF2B5EF4-FFF2-40B4-BE49-F238E27FC236}">
                <a16:creationId xmlns:a16="http://schemas.microsoft.com/office/drawing/2014/main" id="{D5DDD9A8-23A2-4DE2-9F61-479D16DA4318}"/>
              </a:ext>
            </a:extLst>
          </p:cNvPr>
          <p:cNvSpPr txBox="1"/>
          <p:nvPr/>
        </p:nvSpPr>
        <p:spPr>
          <a:xfrm>
            <a:off x="4240924" y="3978014"/>
            <a:ext cx="1133644" cy="246221"/>
          </a:xfrm>
          <a:prstGeom prst="rect">
            <a:avLst/>
          </a:prstGeom>
          <a:noFill/>
        </p:spPr>
        <p:txBody>
          <a:bodyPr wrap="none" rtlCol="0">
            <a:spAutoFit/>
          </a:bodyPr>
          <a:lstStyle/>
          <a:p>
            <a:r>
              <a:rPr kumimoji="1" lang="en-US" altLang="ja-JP" sz="1000" b="1"/>
              <a:t>06.</a:t>
            </a:r>
            <a:r>
              <a:rPr kumimoji="1" lang="ja-JP" altLang="en-US" sz="1000" b="1"/>
              <a:t>バトル効果欄</a:t>
            </a:r>
          </a:p>
        </p:txBody>
      </p:sp>
      <p:sp>
        <p:nvSpPr>
          <p:cNvPr id="54" name="テキスト ボックス 53">
            <a:extLst>
              <a:ext uri="{FF2B5EF4-FFF2-40B4-BE49-F238E27FC236}">
                <a16:creationId xmlns:a16="http://schemas.microsoft.com/office/drawing/2014/main" id="{52919B0C-E634-42B5-A608-1766E3003936}"/>
              </a:ext>
            </a:extLst>
          </p:cNvPr>
          <p:cNvSpPr txBox="1"/>
          <p:nvPr/>
        </p:nvSpPr>
        <p:spPr>
          <a:xfrm>
            <a:off x="4372303" y="4253544"/>
            <a:ext cx="2877711" cy="400110"/>
          </a:xfrm>
          <a:prstGeom prst="rect">
            <a:avLst/>
          </a:prstGeom>
          <a:noFill/>
        </p:spPr>
        <p:txBody>
          <a:bodyPr wrap="none" rtlCol="0">
            <a:spAutoFit/>
          </a:bodyPr>
          <a:lstStyle/>
          <a:p>
            <a:r>
              <a:rPr kumimoji="1" lang="ja-JP" altLang="en-US" sz="1000"/>
              <a:t>バトル効果の効果種アイコンとバトル効果名。</a:t>
            </a:r>
            <a:endParaRPr kumimoji="1" lang="en-US" altLang="ja-JP" sz="1000"/>
          </a:p>
          <a:p>
            <a:r>
              <a:rPr kumimoji="1" lang="ja-JP" altLang="en-US" sz="1000"/>
              <a:t>その下に効果の説明を表示する。</a:t>
            </a:r>
            <a:endParaRPr kumimoji="1" lang="en-US" altLang="ja-JP" sz="1000"/>
          </a:p>
        </p:txBody>
      </p:sp>
      <p:sp>
        <p:nvSpPr>
          <p:cNvPr id="55" name="テキスト ボックス 54">
            <a:extLst>
              <a:ext uri="{FF2B5EF4-FFF2-40B4-BE49-F238E27FC236}">
                <a16:creationId xmlns:a16="http://schemas.microsoft.com/office/drawing/2014/main" id="{B5CE1BC8-850B-4601-9C07-465A4B0CFAA2}"/>
              </a:ext>
            </a:extLst>
          </p:cNvPr>
          <p:cNvSpPr txBox="1"/>
          <p:nvPr/>
        </p:nvSpPr>
        <p:spPr>
          <a:xfrm>
            <a:off x="4296146" y="5384878"/>
            <a:ext cx="1133644" cy="246221"/>
          </a:xfrm>
          <a:prstGeom prst="rect">
            <a:avLst/>
          </a:prstGeom>
          <a:noFill/>
        </p:spPr>
        <p:txBody>
          <a:bodyPr wrap="none" rtlCol="0">
            <a:spAutoFit/>
          </a:bodyPr>
          <a:lstStyle/>
          <a:p>
            <a:r>
              <a:rPr kumimoji="1" lang="en-US" altLang="ja-JP" sz="1000" b="1"/>
              <a:t>08.</a:t>
            </a:r>
            <a:r>
              <a:rPr kumimoji="1" lang="ja-JP" altLang="en-US" sz="1000" b="1"/>
              <a:t>とじるボタン</a:t>
            </a:r>
          </a:p>
        </p:txBody>
      </p:sp>
      <p:sp>
        <p:nvSpPr>
          <p:cNvPr id="56" name="テキスト ボックス 55">
            <a:extLst>
              <a:ext uri="{FF2B5EF4-FFF2-40B4-BE49-F238E27FC236}">
                <a16:creationId xmlns:a16="http://schemas.microsoft.com/office/drawing/2014/main" id="{2EB1D37F-EAC7-47FE-AE33-15675D88CC91}"/>
              </a:ext>
            </a:extLst>
          </p:cNvPr>
          <p:cNvSpPr txBox="1"/>
          <p:nvPr/>
        </p:nvSpPr>
        <p:spPr>
          <a:xfrm>
            <a:off x="4427525" y="5660408"/>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63" name="テキスト ボックス 62">
            <a:extLst>
              <a:ext uri="{FF2B5EF4-FFF2-40B4-BE49-F238E27FC236}">
                <a16:creationId xmlns:a16="http://schemas.microsoft.com/office/drawing/2014/main" id="{97DEF0C8-B795-4740-B590-3D68CCE5881C}"/>
              </a:ext>
            </a:extLst>
          </p:cNvPr>
          <p:cNvSpPr txBox="1"/>
          <p:nvPr/>
        </p:nvSpPr>
        <p:spPr>
          <a:xfrm>
            <a:off x="2853068" y="2307701"/>
            <a:ext cx="838691" cy="215444"/>
          </a:xfrm>
          <a:prstGeom prst="rect">
            <a:avLst/>
          </a:prstGeom>
          <a:noFill/>
        </p:spPr>
        <p:txBody>
          <a:bodyPr wrap="none" rtlCol="0">
            <a:spAutoFit/>
          </a:bodyPr>
          <a:lstStyle/>
          <a:p>
            <a:r>
              <a:rPr kumimoji="1" lang="en-US" altLang="ja-JP" sz="800"/>
              <a:t>04.</a:t>
            </a:r>
            <a:r>
              <a:rPr kumimoji="1" lang="ja-JP" altLang="en-US" sz="800"/>
              <a:t>パラメータ</a:t>
            </a:r>
          </a:p>
        </p:txBody>
      </p:sp>
      <p:cxnSp>
        <p:nvCxnSpPr>
          <p:cNvPr id="64" name="直線コネクタ 63">
            <a:extLst>
              <a:ext uri="{FF2B5EF4-FFF2-40B4-BE49-F238E27FC236}">
                <a16:creationId xmlns:a16="http://schemas.microsoft.com/office/drawing/2014/main" id="{EF682992-4768-4B55-9B26-C735392EBB34}"/>
              </a:ext>
            </a:extLst>
          </p:cNvPr>
          <p:cNvCxnSpPr>
            <a:cxnSpLocks/>
            <a:stCxn id="63" idx="1"/>
          </p:cNvCxnSpPr>
          <p:nvPr/>
        </p:nvCxnSpPr>
        <p:spPr>
          <a:xfrm flipH="1" flipV="1">
            <a:off x="2177489" y="2204803"/>
            <a:ext cx="675579" cy="21062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05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extLst>
              <p:ext uri="{D42A27DB-BD31-4B8C-83A1-F6EECF244321}">
                <p14:modId xmlns:p14="http://schemas.microsoft.com/office/powerpoint/2010/main" val="342772386"/>
              </p:ext>
            </p:extLst>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2051"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623108" cy="338554"/>
          </a:xfrm>
          <a:prstGeom prst="rect">
            <a:avLst/>
          </a:prstGeom>
          <a:noFill/>
        </p:spPr>
        <p:txBody>
          <a:bodyPr wrap="none" rtlCol="0">
            <a:spAutoFit/>
          </a:bodyPr>
          <a:lstStyle/>
          <a:p>
            <a:r>
              <a:rPr kumimoji="1" lang="ja-JP" altLang="en-US" sz="1600" b="1"/>
              <a:t>●</a:t>
            </a:r>
            <a:r>
              <a:rPr kumimoji="1" lang="en-US" altLang="ja-JP" sz="1600" b="1">
                <a:latin typeface="+mn-ea"/>
              </a:rPr>
              <a:t>bt120.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418065"/>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693595"/>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559657"/>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83518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282225"/>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557755"/>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833220"/>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108750"/>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577341"/>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3852871"/>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
        <p:nvSpPr>
          <p:cNvPr id="31" name="テキスト ボックス 30">
            <a:extLst>
              <a:ext uri="{FF2B5EF4-FFF2-40B4-BE49-F238E27FC236}">
                <a16:creationId xmlns:a16="http://schemas.microsoft.com/office/drawing/2014/main" id="{9CFCA1CD-D61C-4C44-AF76-0C7D02AA409E}"/>
              </a:ext>
            </a:extLst>
          </p:cNvPr>
          <p:cNvSpPr txBox="1"/>
          <p:nvPr/>
        </p:nvSpPr>
        <p:spPr>
          <a:xfrm>
            <a:off x="393008" y="4910223"/>
            <a:ext cx="1677062" cy="246221"/>
          </a:xfrm>
          <a:prstGeom prst="rect">
            <a:avLst/>
          </a:prstGeom>
          <a:noFill/>
        </p:spPr>
        <p:txBody>
          <a:bodyPr wrap="none" rtlCol="0">
            <a:spAutoFit/>
          </a:bodyPr>
          <a:lstStyle/>
          <a:p>
            <a:r>
              <a:rPr kumimoji="1" lang="ja-JP" altLang="en-US" sz="1000" b="1"/>
              <a:t>○</a:t>
            </a:r>
            <a:r>
              <a:rPr kumimoji="1" lang="en-US" altLang="ja-JP" sz="1000" b="1"/>
              <a:t>AUTO</a:t>
            </a:r>
            <a:r>
              <a:rPr kumimoji="1" lang="ja-JP" altLang="en-US" sz="1000" b="1"/>
              <a:t>のボタンについて</a:t>
            </a:r>
          </a:p>
        </p:txBody>
      </p:sp>
      <p:sp>
        <p:nvSpPr>
          <p:cNvPr id="32" name="テキスト ボックス 31">
            <a:extLst>
              <a:ext uri="{FF2B5EF4-FFF2-40B4-BE49-F238E27FC236}">
                <a16:creationId xmlns:a16="http://schemas.microsoft.com/office/drawing/2014/main" id="{1E59DB98-B2BB-4EBA-960E-991697CD36C5}"/>
              </a:ext>
            </a:extLst>
          </p:cNvPr>
          <p:cNvSpPr txBox="1"/>
          <p:nvPr/>
        </p:nvSpPr>
        <p:spPr>
          <a:xfrm>
            <a:off x="524387" y="5185753"/>
            <a:ext cx="3262432" cy="861774"/>
          </a:xfrm>
          <a:prstGeom prst="rect">
            <a:avLst/>
          </a:prstGeom>
          <a:noFill/>
        </p:spPr>
        <p:txBody>
          <a:bodyPr wrap="none" rtlCol="0">
            <a:spAutoFit/>
          </a:bodyPr>
          <a:lstStyle/>
          <a:p>
            <a:r>
              <a:rPr kumimoji="1" lang="ja-JP" altLang="en-US" sz="1000"/>
              <a:t>オートを押された際に選択される部位は、</a:t>
            </a:r>
            <a:endParaRPr kumimoji="1" lang="en-US" altLang="ja-JP" sz="1000"/>
          </a:p>
          <a:p>
            <a:r>
              <a:rPr kumimoji="1" lang="ja-JP" altLang="en-US" sz="1000"/>
              <a:t>防御係数とその属性のみを見て、最も高いダメージを</a:t>
            </a:r>
            <a:endParaRPr kumimoji="1" lang="en-US" altLang="ja-JP" sz="1000"/>
          </a:p>
          <a:p>
            <a:r>
              <a:rPr kumimoji="1" lang="ja-JP" altLang="en-US" sz="1000"/>
              <a:t>与えられる部位を選ぶ。</a:t>
            </a:r>
            <a:endParaRPr kumimoji="1" lang="en-US" altLang="ja-JP" sz="1000"/>
          </a:p>
          <a:p>
            <a:endParaRPr kumimoji="1" lang="en-US" altLang="ja-JP" sz="1000"/>
          </a:p>
          <a:p>
            <a:r>
              <a:rPr kumimoji="1" lang="ja-JP" altLang="en-US" sz="1000"/>
              <a:t>ただし、かばい中の部位は除く。</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3075"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778872" cy="338554"/>
          </a:xfrm>
          <a:prstGeom prst="rect">
            <a:avLst/>
          </a:prstGeom>
          <a:noFill/>
        </p:spPr>
        <p:txBody>
          <a:bodyPr wrap="none" rtlCol="0">
            <a:spAutoFit/>
          </a:bodyPr>
          <a:lstStyle/>
          <a:p>
            <a:r>
              <a:rPr kumimoji="1" lang="ja-JP" altLang="en-US" sz="1600" b="1"/>
              <a:t>●</a:t>
            </a:r>
            <a:r>
              <a:rPr kumimoji="1" lang="en-US" altLang="ja-JP" sz="1600" b="1">
                <a:latin typeface="+mn-ea"/>
              </a:rPr>
              <a:t>bt120a.</a:t>
            </a:r>
            <a:r>
              <a:rPr kumimoji="1" lang="ja-JP" altLang="en-US" sz="1600" b="1">
                <a:latin typeface="+mn-ea"/>
              </a:rPr>
              <a:t>怪獣効果情報ウィンドウ</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897388"/>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1172918"/>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612586"/>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888116"/>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754178"/>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029708"/>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476746"/>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752276"/>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5027741"/>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303271"/>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771862"/>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4047392"/>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Tree>
    <p:extLst>
      <p:ext uri="{BB962C8B-B14F-4D97-AF65-F5344CB8AC3E}">
        <p14:creationId xmlns:p14="http://schemas.microsoft.com/office/powerpoint/2010/main" val="18695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1709686" y="2430602"/>
            <a:ext cx="5724644" cy="1261884"/>
          </a:xfrm>
          <a:prstGeom prst="rect">
            <a:avLst/>
          </a:prstGeom>
          <a:noFill/>
        </p:spPr>
        <p:txBody>
          <a:bodyPr wrap="none" rtlCol="0">
            <a:spAutoFit/>
          </a:bodyPr>
          <a:lstStyle/>
          <a:p>
            <a:pPr algn="ctr"/>
            <a:r>
              <a:rPr kumimoji="1" lang="ja-JP" altLang="en-US" sz="4800" b="1">
                <a:latin typeface="+mn-ea"/>
              </a:rPr>
              <a:t>バトルメニュー仕様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バトルメニュー仕様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31320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7152" cy="246221"/>
          </a:xfrm>
          <a:prstGeom prst="rect">
            <a:avLst/>
          </a:prstGeom>
          <a:noFill/>
        </p:spPr>
        <p:txBody>
          <a:bodyPr wrap="none" rtlCol="0">
            <a:spAutoFit/>
          </a:bodyPr>
          <a:lstStyle/>
          <a:p>
            <a:r>
              <a:rPr kumimoji="1" lang="ja-JP" altLang="en-US" sz="1000" dirty="0"/>
              <a:t>バトル内でのサブメニューとコンティニューに関する仕様。</a:t>
            </a:r>
            <a:endParaRPr kumimoji="1" lang="en-US" altLang="ja-JP" sz="1000" dirty="0"/>
          </a:p>
        </p:txBody>
      </p:sp>
      <p:sp>
        <p:nvSpPr>
          <p:cNvPr id="7" name="テキスト ボックス 6">
            <a:extLst>
              <a:ext uri="{FF2B5EF4-FFF2-40B4-BE49-F238E27FC236}">
                <a16:creationId xmlns:a16="http://schemas.microsoft.com/office/drawing/2014/main" id="{01BE665B-F15B-4ACE-9E06-8C49B6541F25}"/>
              </a:ext>
            </a:extLst>
          </p:cNvPr>
          <p:cNvSpPr txBox="1"/>
          <p:nvPr/>
        </p:nvSpPr>
        <p:spPr>
          <a:xfrm>
            <a:off x="415418" y="1215582"/>
            <a:ext cx="1620957" cy="307777"/>
          </a:xfrm>
          <a:prstGeom prst="rect">
            <a:avLst/>
          </a:prstGeom>
          <a:noFill/>
        </p:spPr>
        <p:txBody>
          <a:bodyPr wrap="none" rtlCol="0">
            <a:spAutoFit/>
          </a:bodyPr>
          <a:lstStyle/>
          <a:p>
            <a:r>
              <a:rPr kumimoji="1" lang="ja-JP" altLang="en-US" sz="1400" b="1" dirty="0"/>
              <a:t>●バトルメニュー</a:t>
            </a:r>
          </a:p>
        </p:txBody>
      </p:sp>
      <p:sp>
        <p:nvSpPr>
          <p:cNvPr id="8" name="テキスト ボックス 7">
            <a:extLst>
              <a:ext uri="{FF2B5EF4-FFF2-40B4-BE49-F238E27FC236}">
                <a16:creationId xmlns:a16="http://schemas.microsoft.com/office/drawing/2014/main" id="{2B9F57DB-1850-4A6A-8536-C3311AC654BA}"/>
              </a:ext>
            </a:extLst>
          </p:cNvPr>
          <p:cNvSpPr txBox="1"/>
          <p:nvPr/>
        </p:nvSpPr>
        <p:spPr>
          <a:xfrm>
            <a:off x="591845" y="1541040"/>
            <a:ext cx="2749471" cy="246221"/>
          </a:xfrm>
          <a:prstGeom prst="rect">
            <a:avLst/>
          </a:prstGeom>
          <a:noFill/>
        </p:spPr>
        <p:txBody>
          <a:bodyPr wrap="none" rtlCol="0">
            <a:spAutoFit/>
          </a:bodyPr>
          <a:lstStyle/>
          <a:p>
            <a:r>
              <a:rPr kumimoji="1" lang="ja-JP" altLang="en-US" sz="1000" dirty="0"/>
              <a:t>バトルメニューには以下の項目が存在する。</a:t>
            </a:r>
            <a:endParaRPr kumimoji="1" lang="en-US" altLang="ja-JP" sz="1000" dirty="0"/>
          </a:p>
        </p:txBody>
      </p:sp>
      <p:sp>
        <p:nvSpPr>
          <p:cNvPr id="9" name="テキスト ボックス 8">
            <a:extLst>
              <a:ext uri="{FF2B5EF4-FFF2-40B4-BE49-F238E27FC236}">
                <a16:creationId xmlns:a16="http://schemas.microsoft.com/office/drawing/2014/main" id="{D3D11C79-2E64-4FF0-93A5-175C9658AFF5}"/>
              </a:ext>
            </a:extLst>
          </p:cNvPr>
          <p:cNvSpPr txBox="1"/>
          <p:nvPr/>
        </p:nvSpPr>
        <p:spPr>
          <a:xfrm>
            <a:off x="688588" y="1902254"/>
            <a:ext cx="1415772" cy="276999"/>
          </a:xfrm>
          <a:prstGeom prst="rect">
            <a:avLst/>
          </a:prstGeom>
          <a:noFill/>
        </p:spPr>
        <p:txBody>
          <a:bodyPr wrap="none" rtlCol="0">
            <a:spAutoFit/>
          </a:bodyPr>
          <a:lstStyle/>
          <a:p>
            <a:r>
              <a:rPr kumimoji="1" lang="ja-JP" altLang="en-US" sz="1200" b="1" dirty="0"/>
              <a:t>○ミッション確認</a:t>
            </a:r>
          </a:p>
        </p:txBody>
      </p:sp>
      <p:sp>
        <p:nvSpPr>
          <p:cNvPr id="10" name="テキスト ボックス 9">
            <a:extLst>
              <a:ext uri="{FF2B5EF4-FFF2-40B4-BE49-F238E27FC236}">
                <a16:creationId xmlns:a16="http://schemas.microsoft.com/office/drawing/2014/main" id="{ECE599F0-A2FC-4372-8CE5-36F852EE0046}"/>
              </a:ext>
            </a:extLst>
          </p:cNvPr>
          <p:cNvSpPr txBox="1"/>
          <p:nvPr/>
        </p:nvSpPr>
        <p:spPr>
          <a:xfrm>
            <a:off x="688588" y="2529654"/>
            <a:ext cx="2351926" cy="276999"/>
          </a:xfrm>
          <a:prstGeom prst="rect">
            <a:avLst/>
          </a:prstGeom>
          <a:noFill/>
        </p:spPr>
        <p:txBody>
          <a:bodyPr wrap="none" rtlCol="0">
            <a:spAutoFit/>
          </a:bodyPr>
          <a:lstStyle/>
          <a:p>
            <a:r>
              <a:rPr kumimoji="1" lang="ja-JP" altLang="en-US" sz="1200" b="1" dirty="0"/>
              <a:t>○サウンド設定</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p>
        </p:txBody>
      </p:sp>
      <p:sp>
        <p:nvSpPr>
          <p:cNvPr id="11" name="テキスト ボックス 10">
            <a:extLst>
              <a:ext uri="{FF2B5EF4-FFF2-40B4-BE49-F238E27FC236}">
                <a16:creationId xmlns:a16="http://schemas.microsoft.com/office/drawing/2014/main" id="{CBFAAB71-1AFA-4F35-A7F3-6380B8698524}"/>
              </a:ext>
            </a:extLst>
          </p:cNvPr>
          <p:cNvSpPr txBox="1"/>
          <p:nvPr/>
        </p:nvSpPr>
        <p:spPr>
          <a:xfrm>
            <a:off x="688588" y="5562924"/>
            <a:ext cx="646331" cy="276999"/>
          </a:xfrm>
          <a:prstGeom prst="rect">
            <a:avLst/>
          </a:prstGeom>
          <a:noFill/>
        </p:spPr>
        <p:txBody>
          <a:bodyPr wrap="none" rtlCol="0">
            <a:spAutoFit/>
          </a:bodyPr>
          <a:lstStyle/>
          <a:p>
            <a:r>
              <a:rPr kumimoji="1" lang="ja-JP" altLang="en-US" sz="1200" b="1" dirty="0"/>
              <a:t>○撤退</a:t>
            </a:r>
          </a:p>
        </p:txBody>
      </p:sp>
      <p:sp>
        <p:nvSpPr>
          <p:cNvPr id="13" name="テキスト ボックス 12">
            <a:extLst>
              <a:ext uri="{FF2B5EF4-FFF2-40B4-BE49-F238E27FC236}">
                <a16:creationId xmlns:a16="http://schemas.microsoft.com/office/drawing/2014/main" id="{0FED23F3-36BE-46C8-8274-4400A0DD55DC}"/>
              </a:ext>
            </a:extLst>
          </p:cNvPr>
          <p:cNvSpPr txBox="1"/>
          <p:nvPr/>
        </p:nvSpPr>
        <p:spPr>
          <a:xfrm>
            <a:off x="890894" y="2192762"/>
            <a:ext cx="3390672" cy="246221"/>
          </a:xfrm>
          <a:prstGeom prst="rect">
            <a:avLst/>
          </a:prstGeom>
          <a:noFill/>
        </p:spPr>
        <p:txBody>
          <a:bodyPr wrap="none" rtlCol="0">
            <a:spAutoFit/>
          </a:bodyPr>
          <a:lstStyle/>
          <a:p>
            <a:r>
              <a:rPr kumimoji="1" lang="ja-JP" altLang="en-US" sz="1000" dirty="0"/>
              <a:t>本クエストのミッションの状況を確認するウィンドウ。</a:t>
            </a:r>
            <a:endParaRPr kumimoji="1" lang="en-US" altLang="ja-JP" sz="1000" dirty="0"/>
          </a:p>
        </p:txBody>
      </p:sp>
      <p:sp>
        <p:nvSpPr>
          <p:cNvPr id="14" name="テキスト ボックス 13">
            <a:extLst>
              <a:ext uri="{FF2B5EF4-FFF2-40B4-BE49-F238E27FC236}">
                <a16:creationId xmlns:a16="http://schemas.microsoft.com/office/drawing/2014/main" id="{3815A9FD-AAAF-48E2-AB2E-6CA008A3F71D}"/>
              </a:ext>
            </a:extLst>
          </p:cNvPr>
          <p:cNvSpPr txBox="1"/>
          <p:nvPr/>
        </p:nvSpPr>
        <p:spPr>
          <a:xfrm>
            <a:off x="890894" y="2806653"/>
            <a:ext cx="4929555" cy="707886"/>
          </a:xfrm>
          <a:prstGeom prst="rect">
            <a:avLst/>
          </a:prstGeom>
          <a:noFill/>
        </p:spPr>
        <p:txBody>
          <a:bodyPr wrap="none" rtlCol="0">
            <a:spAutoFit/>
          </a:bodyPr>
          <a:lstStyle/>
          <a:p>
            <a:r>
              <a:rPr kumimoji="1" lang="ja-JP" altLang="en-US" sz="1000" dirty="0"/>
              <a:t>ゲームのサウンド設定を行うウィンドウ。</a:t>
            </a:r>
            <a:endParaRPr kumimoji="1" lang="en-US" altLang="ja-JP" sz="1000" dirty="0"/>
          </a:p>
          <a:p>
            <a:r>
              <a:rPr kumimoji="1" lang="ja-JP" altLang="en-US" sz="1000" dirty="0"/>
              <a:t>ここでの設定は</a:t>
            </a:r>
            <a:r>
              <a:rPr kumimoji="1" lang="ja-JP" altLang="en-US" sz="1000" b="1" dirty="0"/>
              <a:t>全ゲームに影響</a:t>
            </a:r>
            <a:r>
              <a:rPr kumimoji="1" lang="ja-JP" altLang="en-US" sz="1000" dirty="0"/>
              <a:t>する。ゲーム内で設定された分類を記載して</a:t>
            </a:r>
            <a:r>
              <a:rPr kumimoji="1" lang="ja-JP" altLang="en-US" sz="1000"/>
              <a:t>おく。</a:t>
            </a:r>
            <a:endParaRPr kumimoji="1" lang="en-US" altLang="ja-JP" sz="1000"/>
          </a:p>
          <a:p>
            <a:endParaRPr kumimoji="1" lang="en-US" altLang="ja-JP" sz="1000"/>
          </a:p>
          <a:p>
            <a:r>
              <a:rPr kumimoji="1" lang="ja-JP" altLang="en-US" sz="1000"/>
              <a:t>音量の調整段階は</a:t>
            </a:r>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段階程度とする。</a:t>
            </a:r>
            <a:endParaRPr kumimoji="1" lang="en-US" altLang="ja-JP" sz="1000" dirty="0"/>
          </a:p>
        </p:txBody>
      </p:sp>
      <p:sp>
        <p:nvSpPr>
          <p:cNvPr id="15" name="テキスト ボックス 14">
            <a:extLst>
              <a:ext uri="{FF2B5EF4-FFF2-40B4-BE49-F238E27FC236}">
                <a16:creationId xmlns:a16="http://schemas.microsoft.com/office/drawing/2014/main" id="{50AC7B9B-4F0B-4BEF-B122-7ABD10A0EBDE}"/>
              </a:ext>
            </a:extLst>
          </p:cNvPr>
          <p:cNvSpPr txBox="1"/>
          <p:nvPr/>
        </p:nvSpPr>
        <p:spPr>
          <a:xfrm>
            <a:off x="890894" y="5854661"/>
            <a:ext cx="3390672" cy="246221"/>
          </a:xfrm>
          <a:prstGeom prst="rect">
            <a:avLst/>
          </a:prstGeom>
          <a:noFill/>
        </p:spPr>
        <p:txBody>
          <a:bodyPr wrap="none" rtlCol="0">
            <a:spAutoFit/>
          </a:bodyPr>
          <a:lstStyle/>
          <a:p>
            <a:r>
              <a:rPr kumimoji="1" lang="ja-JP" altLang="en-US" sz="1000" dirty="0"/>
              <a:t>バトルを途中であきらめて強制終了しホームにもどる。</a:t>
            </a:r>
            <a:endParaRPr kumimoji="1" lang="en-US" altLang="ja-JP" sz="1000" dirty="0"/>
          </a:p>
        </p:txBody>
      </p:sp>
      <p:sp>
        <p:nvSpPr>
          <p:cNvPr id="16" name="テキスト ボックス 15">
            <a:extLst>
              <a:ext uri="{FF2B5EF4-FFF2-40B4-BE49-F238E27FC236}">
                <a16:creationId xmlns:a16="http://schemas.microsoft.com/office/drawing/2014/main" id="{61429943-FC83-405F-9654-1B09C357C9E9}"/>
              </a:ext>
            </a:extLst>
          </p:cNvPr>
          <p:cNvSpPr txBox="1"/>
          <p:nvPr/>
        </p:nvSpPr>
        <p:spPr>
          <a:xfrm>
            <a:off x="912163" y="3659168"/>
            <a:ext cx="609462" cy="246221"/>
          </a:xfrm>
          <a:prstGeom prst="rect">
            <a:avLst/>
          </a:prstGeom>
          <a:noFill/>
        </p:spPr>
        <p:txBody>
          <a:bodyPr wrap="none" rtlCol="0">
            <a:spAutoFit/>
          </a:bodyPr>
          <a:lstStyle/>
          <a:p>
            <a:r>
              <a:rPr kumimoji="1" lang="ja-JP" altLang="en-US" sz="1000" b="1" dirty="0"/>
              <a:t>・</a:t>
            </a:r>
            <a:r>
              <a:rPr kumimoji="1" lang="en-US" altLang="ja-JP" sz="1000" b="1" dirty="0" err="1"/>
              <a:t>BGM</a:t>
            </a:r>
            <a:endParaRPr kumimoji="1" lang="ja-JP" altLang="en-US" sz="1000" b="1" dirty="0"/>
          </a:p>
        </p:txBody>
      </p:sp>
      <p:sp>
        <p:nvSpPr>
          <p:cNvPr id="17" name="テキスト ボックス 16">
            <a:extLst>
              <a:ext uri="{FF2B5EF4-FFF2-40B4-BE49-F238E27FC236}">
                <a16:creationId xmlns:a16="http://schemas.microsoft.com/office/drawing/2014/main" id="{53BE74FF-B742-43CE-B83F-53874CDB27B1}"/>
              </a:ext>
            </a:extLst>
          </p:cNvPr>
          <p:cNvSpPr txBox="1"/>
          <p:nvPr/>
        </p:nvSpPr>
        <p:spPr>
          <a:xfrm>
            <a:off x="1114469" y="3949676"/>
            <a:ext cx="2228495" cy="246221"/>
          </a:xfrm>
          <a:prstGeom prst="rect">
            <a:avLst/>
          </a:prstGeom>
          <a:noFill/>
        </p:spPr>
        <p:txBody>
          <a:bodyPr wrap="none" rtlCol="0">
            <a:spAutoFit/>
          </a:bodyPr>
          <a:lstStyle/>
          <a:p>
            <a:r>
              <a:rPr kumimoji="1" lang="en-US" altLang="ja-JP" sz="1000" dirty="0" err="1"/>
              <a:t>BGM</a:t>
            </a:r>
            <a:r>
              <a:rPr kumimoji="1" lang="ja-JP" altLang="en-US" sz="1000" dirty="0"/>
              <a:t>、ジングル、（</a:t>
            </a:r>
            <a:r>
              <a:rPr kumimoji="1" lang="en-US" altLang="ja-JP" sz="1000" dirty="0"/>
              <a:t>ADV</a:t>
            </a:r>
            <a:r>
              <a:rPr kumimoji="1" lang="ja-JP" altLang="en-US" sz="1000" dirty="0"/>
              <a:t>の）</a:t>
            </a:r>
            <a:r>
              <a:rPr kumimoji="1" lang="en-US" altLang="ja-JP" sz="1000" dirty="0" err="1"/>
              <a:t>BGM</a:t>
            </a:r>
            <a:endParaRPr kumimoji="1" lang="en-US" altLang="ja-JP" sz="1000" dirty="0"/>
          </a:p>
        </p:txBody>
      </p:sp>
      <p:sp>
        <p:nvSpPr>
          <p:cNvPr id="19" name="テキスト ボックス 18">
            <a:extLst>
              <a:ext uri="{FF2B5EF4-FFF2-40B4-BE49-F238E27FC236}">
                <a16:creationId xmlns:a16="http://schemas.microsoft.com/office/drawing/2014/main" id="{5285AAA2-65A9-4CE7-ADEA-A116AEB5093C}"/>
              </a:ext>
            </a:extLst>
          </p:cNvPr>
          <p:cNvSpPr txBox="1"/>
          <p:nvPr/>
        </p:nvSpPr>
        <p:spPr>
          <a:xfrm>
            <a:off x="912163" y="4242679"/>
            <a:ext cx="450764" cy="246221"/>
          </a:xfrm>
          <a:prstGeom prst="rect">
            <a:avLst/>
          </a:prstGeom>
          <a:noFill/>
        </p:spPr>
        <p:txBody>
          <a:bodyPr wrap="none" rtlCol="0">
            <a:spAutoFit/>
          </a:bodyPr>
          <a:lstStyle/>
          <a:p>
            <a:r>
              <a:rPr kumimoji="1" lang="ja-JP" altLang="en-US" sz="1000" b="1" dirty="0"/>
              <a:t>・</a:t>
            </a:r>
            <a:r>
              <a:rPr kumimoji="1" lang="en-US" altLang="ja-JP" sz="1000" b="1" dirty="0"/>
              <a:t>SE</a:t>
            </a:r>
            <a:endParaRPr kumimoji="1" lang="ja-JP" altLang="en-US" sz="1000" b="1" dirty="0"/>
          </a:p>
        </p:txBody>
      </p:sp>
      <p:sp>
        <p:nvSpPr>
          <p:cNvPr id="20" name="テキスト ボックス 19">
            <a:extLst>
              <a:ext uri="{FF2B5EF4-FFF2-40B4-BE49-F238E27FC236}">
                <a16:creationId xmlns:a16="http://schemas.microsoft.com/office/drawing/2014/main" id="{825AE11C-D6C5-41F8-B423-D9F3117B93E0}"/>
              </a:ext>
            </a:extLst>
          </p:cNvPr>
          <p:cNvSpPr txBox="1"/>
          <p:nvPr/>
        </p:nvSpPr>
        <p:spPr>
          <a:xfrm>
            <a:off x="1114469" y="4533187"/>
            <a:ext cx="5283819" cy="246221"/>
          </a:xfrm>
          <a:prstGeom prst="rect">
            <a:avLst/>
          </a:prstGeom>
          <a:noFill/>
        </p:spPr>
        <p:txBody>
          <a:bodyPr wrap="none" rtlCol="0">
            <a:spAutoFit/>
          </a:bodyPr>
          <a:lstStyle/>
          <a:p>
            <a:r>
              <a:rPr kumimoji="1" lang="ja-JP" altLang="en-US" sz="1000" dirty="0"/>
              <a:t>システム</a:t>
            </a:r>
            <a:r>
              <a:rPr kumimoji="1" lang="en-US" altLang="ja-JP" sz="1000" dirty="0"/>
              <a:t>SE</a:t>
            </a:r>
            <a:r>
              <a:rPr kumimoji="1" lang="ja-JP" altLang="en-US" sz="1000" dirty="0"/>
              <a:t>、ゲーム</a:t>
            </a:r>
            <a:r>
              <a:rPr kumimoji="1" lang="en-US" altLang="ja-JP" sz="1000" dirty="0"/>
              <a:t>SE</a:t>
            </a:r>
            <a:r>
              <a:rPr kumimoji="1" lang="ja-JP" altLang="en-US" sz="1000" dirty="0"/>
              <a:t>、エフェクト</a:t>
            </a:r>
            <a:r>
              <a:rPr kumimoji="1" lang="en-US" altLang="ja-JP" sz="1000" dirty="0"/>
              <a:t>SE</a:t>
            </a:r>
            <a:r>
              <a:rPr kumimoji="1" lang="ja-JP" altLang="en-US" sz="1000" dirty="0"/>
              <a:t>、環境</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err="1"/>
              <a:t>Ambiebce</a:t>
            </a:r>
            <a:endParaRPr kumimoji="1" lang="en-US" altLang="ja-JP" sz="1000" dirty="0"/>
          </a:p>
        </p:txBody>
      </p:sp>
      <p:sp>
        <p:nvSpPr>
          <p:cNvPr id="22" name="テキスト ボックス 21">
            <a:extLst>
              <a:ext uri="{FF2B5EF4-FFF2-40B4-BE49-F238E27FC236}">
                <a16:creationId xmlns:a16="http://schemas.microsoft.com/office/drawing/2014/main" id="{5F7CCE40-8C6E-43F3-89B4-1816315EB5C4}"/>
              </a:ext>
            </a:extLst>
          </p:cNvPr>
          <p:cNvSpPr txBox="1"/>
          <p:nvPr/>
        </p:nvSpPr>
        <p:spPr>
          <a:xfrm>
            <a:off x="936388" y="4898673"/>
            <a:ext cx="712054" cy="246221"/>
          </a:xfrm>
          <a:prstGeom prst="rect">
            <a:avLst/>
          </a:prstGeom>
          <a:noFill/>
        </p:spPr>
        <p:txBody>
          <a:bodyPr wrap="none" rtlCol="0">
            <a:spAutoFit/>
          </a:bodyPr>
          <a:lstStyle/>
          <a:p>
            <a:r>
              <a:rPr kumimoji="1" lang="ja-JP" altLang="en-US" sz="1000" b="1" dirty="0"/>
              <a:t>・</a:t>
            </a:r>
            <a:r>
              <a:rPr kumimoji="1" lang="en-US" altLang="ja-JP" sz="1000" b="1" dirty="0"/>
              <a:t>VOICE</a:t>
            </a:r>
            <a:endParaRPr kumimoji="1" lang="ja-JP" altLang="en-US" sz="1000" b="1" dirty="0"/>
          </a:p>
        </p:txBody>
      </p:sp>
      <p:sp>
        <p:nvSpPr>
          <p:cNvPr id="23" name="テキスト ボックス 22">
            <a:extLst>
              <a:ext uri="{FF2B5EF4-FFF2-40B4-BE49-F238E27FC236}">
                <a16:creationId xmlns:a16="http://schemas.microsoft.com/office/drawing/2014/main" id="{BBC76210-B777-422E-9B25-1E42290C87F8}"/>
              </a:ext>
            </a:extLst>
          </p:cNvPr>
          <p:cNvSpPr txBox="1"/>
          <p:nvPr/>
        </p:nvSpPr>
        <p:spPr>
          <a:xfrm>
            <a:off x="1138694" y="5189181"/>
            <a:ext cx="1754006" cy="246221"/>
          </a:xfrm>
          <a:prstGeom prst="rect">
            <a:avLst/>
          </a:prstGeom>
          <a:noFill/>
        </p:spPr>
        <p:txBody>
          <a:bodyPr wrap="none" rtlCol="0">
            <a:spAutoFit/>
          </a:bodyPr>
          <a:lstStyle/>
          <a:p>
            <a:r>
              <a:rPr kumimoji="1" lang="ja-JP" altLang="en-US" sz="1000" dirty="0"/>
              <a:t>ボイス、（</a:t>
            </a:r>
            <a:r>
              <a:rPr kumimoji="1" lang="en-US" altLang="ja-JP" sz="1000" dirty="0"/>
              <a:t>ADV</a:t>
            </a:r>
            <a:r>
              <a:rPr kumimoji="1" lang="ja-JP" altLang="en-US" sz="1000" dirty="0"/>
              <a:t>の）</a:t>
            </a:r>
            <a:r>
              <a:rPr kumimoji="1" lang="en-US" altLang="ja-JP" sz="1000" dirty="0" err="1"/>
              <a:t>Voiice</a:t>
            </a:r>
            <a:endParaRPr kumimoji="1" lang="en-US" altLang="ja-JP" sz="1000" dirty="0"/>
          </a:p>
        </p:txBody>
      </p:sp>
    </p:spTree>
    <p:extLst>
      <p:ext uri="{BB962C8B-B14F-4D97-AF65-F5344CB8AC3E}">
        <p14:creationId xmlns:p14="http://schemas.microsoft.com/office/powerpoint/2010/main" val="143545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22" name="テキスト ボックス 21">
            <a:extLst>
              <a:ext uri="{FF2B5EF4-FFF2-40B4-BE49-F238E27FC236}">
                <a16:creationId xmlns:a16="http://schemas.microsoft.com/office/drawing/2014/main" id="{16AC7A1A-E7D8-4A7D-9584-0257C53FBCCA}"/>
              </a:ext>
            </a:extLst>
          </p:cNvPr>
          <p:cNvSpPr txBox="1"/>
          <p:nvPr/>
        </p:nvSpPr>
        <p:spPr>
          <a:xfrm>
            <a:off x="415418" y="568697"/>
            <a:ext cx="1620957" cy="307777"/>
          </a:xfrm>
          <a:prstGeom prst="rect">
            <a:avLst/>
          </a:prstGeom>
          <a:noFill/>
        </p:spPr>
        <p:txBody>
          <a:bodyPr wrap="none" rtlCol="0">
            <a:spAutoFit/>
          </a:bodyPr>
          <a:lstStyle/>
          <a:p>
            <a:r>
              <a:rPr kumimoji="1" lang="ja-JP" altLang="en-US" sz="1400" b="1" dirty="0"/>
              <a:t>●コンティニュー</a:t>
            </a:r>
          </a:p>
        </p:txBody>
      </p:sp>
      <p:sp>
        <p:nvSpPr>
          <p:cNvPr id="23" name="テキスト ボックス 22">
            <a:extLst>
              <a:ext uri="{FF2B5EF4-FFF2-40B4-BE49-F238E27FC236}">
                <a16:creationId xmlns:a16="http://schemas.microsoft.com/office/drawing/2014/main" id="{A89E313A-AE5C-4216-81EA-5EF9D6DF1F34}"/>
              </a:ext>
            </a:extLst>
          </p:cNvPr>
          <p:cNvSpPr txBox="1"/>
          <p:nvPr/>
        </p:nvSpPr>
        <p:spPr>
          <a:xfrm>
            <a:off x="688588" y="893167"/>
            <a:ext cx="6189515" cy="246221"/>
          </a:xfrm>
          <a:prstGeom prst="rect">
            <a:avLst/>
          </a:prstGeom>
          <a:noFill/>
        </p:spPr>
        <p:txBody>
          <a:bodyPr wrap="none" rtlCol="0">
            <a:spAutoFit/>
          </a:bodyPr>
          <a:lstStyle/>
          <a:p>
            <a:r>
              <a:rPr kumimoji="1" lang="ja-JP" altLang="en-US" sz="1000" dirty="0"/>
              <a:t>部隊</a:t>
            </a:r>
            <a:r>
              <a:rPr kumimoji="1" lang="en-US" altLang="ja-JP" sz="1000" dirty="0"/>
              <a:t>HP</a:t>
            </a:r>
            <a:r>
              <a:rPr kumimoji="1" lang="ja-JP" altLang="en-US" sz="1000" dirty="0"/>
              <a:t>が</a:t>
            </a:r>
            <a:r>
              <a:rPr kumimoji="1" lang="en-US" altLang="ja-JP" sz="1000" dirty="0"/>
              <a:t>0</a:t>
            </a:r>
            <a:r>
              <a:rPr kumimoji="1" lang="ja-JP" altLang="en-US" sz="1000" dirty="0"/>
              <a:t>になった際、クリスタルを使用することで、部隊を復帰させバトルを続行することができる。</a:t>
            </a:r>
            <a:endParaRPr kumimoji="1" lang="en-US" altLang="ja-JP" sz="1000" dirty="0"/>
          </a:p>
        </p:txBody>
      </p:sp>
      <p:sp>
        <p:nvSpPr>
          <p:cNvPr id="24" name="テキスト ボックス 23">
            <a:extLst>
              <a:ext uri="{FF2B5EF4-FFF2-40B4-BE49-F238E27FC236}">
                <a16:creationId xmlns:a16="http://schemas.microsoft.com/office/drawing/2014/main" id="{CE350969-1D4C-4638-8D8E-0731A19AB1D3}"/>
              </a:ext>
            </a:extLst>
          </p:cNvPr>
          <p:cNvSpPr txBox="1"/>
          <p:nvPr/>
        </p:nvSpPr>
        <p:spPr>
          <a:xfrm>
            <a:off x="688588" y="1162532"/>
            <a:ext cx="2254143" cy="276999"/>
          </a:xfrm>
          <a:prstGeom prst="rect">
            <a:avLst/>
          </a:prstGeom>
          <a:noFill/>
        </p:spPr>
        <p:txBody>
          <a:bodyPr wrap="none" rtlCol="0">
            <a:spAutoFit/>
          </a:bodyPr>
          <a:lstStyle/>
          <a:p>
            <a:r>
              <a:rPr kumimoji="1" lang="ja-JP" altLang="en-US" sz="1200" b="1" dirty="0"/>
              <a:t>○部隊</a:t>
            </a:r>
            <a:r>
              <a:rPr kumimoji="1" lang="ja-JP" altLang="en-US" sz="1200" b="1"/>
              <a:t>の状態</a:t>
            </a:r>
            <a:r>
              <a:rPr kumimoji="1" lang="ja-JP" altLang="en-US" sz="1000" b="1">
                <a:solidFill>
                  <a:srgbClr val="FF0000"/>
                </a:solidFill>
              </a:rPr>
              <a:t>（</a:t>
            </a:r>
            <a:r>
              <a:rPr kumimoji="1" lang="en-US" altLang="ja-JP" sz="1000" b="1">
                <a:solidFill>
                  <a:srgbClr val="FF0000"/>
                </a:solidFill>
              </a:rPr>
              <a:t>20200306</a:t>
            </a:r>
            <a:r>
              <a:rPr kumimoji="1" lang="ja-JP" altLang="en-US" sz="1000" b="1">
                <a:solidFill>
                  <a:srgbClr val="FF0000"/>
                </a:solidFill>
              </a:rPr>
              <a:t>修正）</a:t>
            </a:r>
            <a:endParaRPr kumimoji="1" lang="ja-JP" altLang="en-US" sz="1000" b="1" dirty="0">
              <a:solidFill>
                <a:srgbClr val="FF0000"/>
              </a:solidFill>
            </a:endParaRPr>
          </a:p>
        </p:txBody>
      </p:sp>
      <p:sp>
        <p:nvSpPr>
          <p:cNvPr id="25" name="テキスト ボックス 24">
            <a:extLst>
              <a:ext uri="{FF2B5EF4-FFF2-40B4-BE49-F238E27FC236}">
                <a16:creationId xmlns:a16="http://schemas.microsoft.com/office/drawing/2014/main" id="{221B111C-FE8F-438D-B83C-5B87518237D3}"/>
              </a:ext>
            </a:extLst>
          </p:cNvPr>
          <p:cNvSpPr txBox="1"/>
          <p:nvPr/>
        </p:nvSpPr>
        <p:spPr>
          <a:xfrm>
            <a:off x="890894" y="1439531"/>
            <a:ext cx="2364750" cy="246221"/>
          </a:xfrm>
          <a:prstGeom prst="rect">
            <a:avLst/>
          </a:prstGeom>
          <a:noFill/>
        </p:spPr>
        <p:txBody>
          <a:bodyPr wrap="none" rtlCol="0">
            <a:spAutoFit/>
          </a:bodyPr>
          <a:lstStyle/>
          <a:p>
            <a:r>
              <a:rPr kumimoji="1" lang="ja-JP" altLang="en-US" sz="1000"/>
              <a:t>以下のような状態で戦闘を再開する。</a:t>
            </a:r>
            <a:endParaRPr kumimoji="1" lang="en-US" altLang="ja-JP" sz="1000" dirty="0"/>
          </a:p>
        </p:txBody>
      </p:sp>
      <p:sp>
        <p:nvSpPr>
          <p:cNvPr id="26" name="四角形: 角を丸くする 25">
            <a:extLst>
              <a:ext uri="{FF2B5EF4-FFF2-40B4-BE49-F238E27FC236}">
                <a16:creationId xmlns:a16="http://schemas.microsoft.com/office/drawing/2014/main" id="{2517E160-AF4E-4343-B660-92E719FF7726}"/>
              </a:ext>
            </a:extLst>
          </p:cNvPr>
          <p:cNvSpPr/>
          <p:nvPr/>
        </p:nvSpPr>
        <p:spPr>
          <a:xfrm>
            <a:off x="5929780" y="1301031"/>
            <a:ext cx="2889849" cy="12015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本ゲームにおいて、キズナメーターや</a:t>
            </a:r>
            <a:r>
              <a:rPr kumimoji="1" lang="en-US" altLang="ja-JP" sz="1000" dirty="0">
                <a:solidFill>
                  <a:schemeClr val="tx1"/>
                </a:solidFill>
              </a:rPr>
              <a:t>TR</a:t>
            </a:r>
            <a:r>
              <a:rPr kumimoji="1" lang="ja-JP" altLang="en-US" sz="1000" dirty="0">
                <a:solidFill>
                  <a:schemeClr val="tx1"/>
                </a:solidFill>
              </a:rPr>
              <a:t>メーターが最大になるボーナスを適用すると、強力になりすぎる可能性があるため、現状では</a:t>
            </a:r>
            <a:endParaRPr kumimoji="1" lang="en-US" altLang="ja-JP" sz="1000" dirty="0">
              <a:solidFill>
                <a:schemeClr val="tx1"/>
              </a:solidFill>
            </a:endParaRPr>
          </a:p>
          <a:p>
            <a:r>
              <a:rPr kumimoji="1" lang="ja-JP" altLang="en-US" sz="1000" dirty="0">
                <a:solidFill>
                  <a:schemeClr val="tx1"/>
                </a:solidFill>
              </a:rPr>
              <a:t>これらは戦闘前の状態を引き継ぐのみとする。</a:t>
            </a:r>
          </a:p>
        </p:txBody>
      </p:sp>
      <p:sp>
        <p:nvSpPr>
          <p:cNvPr id="27" name="テキスト ボックス 26">
            <a:extLst>
              <a:ext uri="{FF2B5EF4-FFF2-40B4-BE49-F238E27FC236}">
                <a16:creationId xmlns:a16="http://schemas.microsoft.com/office/drawing/2014/main" id="{85C0ABA8-E4F2-4A66-B249-BC88A5748016}"/>
              </a:ext>
            </a:extLst>
          </p:cNvPr>
          <p:cNvSpPr txBox="1"/>
          <p:nvPr/>
        </p:nvSpPr>
        <p:spPr>
          <a:xfrm>
            <a:off x="688588" y="4306296"/>
            <a:ext cx="1107996" cy="276999"/>
          </a:xfrm>
          <a:prstGeom prst="rect">
            <a:avLst/>
          </a:prstGeom>
          <a:noFill/>
        </p:spPr>
        <p:txBody>
          <a:bodyPr wrap="none" rtlCol="0">
            <a:spAutoFit/>
          </a:bodyPr>
          <a:lstStyle/>
          <a:p>
            <a:r>
              <a:rPr kumimoji="1" lang="ja-JP" altLang="en-US" sz="1200" b="1" dirty="0"/>
              <a:t>○怪獣の状態</a:t>
            </a:r>
          </a:p>
        </p:txBody>
      </p:sp>
      <p:sp>
        <p:nvSpPr>
          <p:cNvPr id="28" name="テキスト ボックス 27">
            <a:extLst>
              <a:ext uri="{FF2B5EF4-FFF2-40B4-BE49-F238E27FC236}">
                <a16:creationId xmlns:a16="http://schemas.microsoft.com/office/drawing/2014/main" id="{1CBFEADB-15D9-4EBA-87C3-08C90499E29E}"/>
              </a:ext>
            </a:extLst>
          </p:cNvPr>
          <p:cNvSpPr txBox="1"/>
          <p:nvPr/>
        </p:nvSpPr>
        <p:spPr>
          <a:xfrm>
            <a:off x="890894" y="4585926"/>
            <a:ext cx="3647152" cy="400110"/>
          </a:xfrm>
          <a:prstGeom prst="rect">
            <a:avLst/>
          </a:prstGeom>
          <a:noFill/>
        </p:spPr>
        <p:txBody>
          <a:bodyPr wrap="none" rtlCol="0">
            <a:spAutoFit/>
          </a:bodyPr>
          <a:lstStyle/>
          <a:p>
            <a:r>
              <a:rPr kumimoji="1" lang="ja-JP" altLang="en-US" sz="1000" dirty="0"/>
              <a:t>こちらは全てのパラメータをそのまま引き継ぐのみとする。</a:t>
            </a:r>
            <a:endParaRPr kumimoji="1" lang="en-US" altLang="ja-JP" sz="1000" dirty="0"/>
          </a:p>
          <a:p>
            <a:r>
              <a:rPr kumimoji="1" lang="ja-JP" altLang="en-US" sz="1000" dirty="0"/>
              <a:t>デバフ、バフの解除等は行われない。</a:t>
            </a:r>
            <a:endParaRPr kumimoji="1" lang="en-US" altLang="ja-JP" sz="1000" dirty="0"/>
          </a:p>
        </p:txBody>
      </p:sp>
      <p:sp>
        <p:nvSpPr>
          <p:cNvPr id="29" name="テキスト ボックス 28">
            <a:extLst>
              <a:ext uri="{FF2B5EF4-FFF2-40B4-BE49-F238E27FC236}">
                <a16:creationId xmlns:a16="http://schemas.microsoft.com/office/drawing/2014/main" id="{7F1AE166-CCE8-47AD-BBA7-3C441E759317}"/>
              </a:ext>
            </a:extLst>
          </p:cNvPr>
          <p:cNvSpPr txBox="1"/>
          <p:nvPr/>
        </p:nvSpPr>
        <p:spPr>
          <a:xfrm>
            <a:off x="688588" y="5075437"/>
            <a:ext cx="1723549" cy="276999"/>
          </a:xfrm>
          <a:prstGeom prst="rect">
            <a:avLst/>
          </a:prstGeom>
          <a:noFill/>
        </p:spPr>
        <p:txBody>
          <a:bodyPr wrap="none" rtlCol="0">
            <a:spAutoFit/>
          </a:bodyPr>
          <a:lstStyle/>
          <a:p>
            <a:r>
              <a:rPr kumimoji="1" lang="ja-JP" altLang="en-US" sz="1200" b="1" dirty="0"/>
              <a:t>○コンティニュー価格</a:t>
            </a:r>
          </a:p>
        </p:txBody>
      </p:sp>
      <p:sp>
        <p:nvSpPr>
          <p:cNvPr id="30" name="テキスト ボックス 29">
            <a:extLst>
              <a:ext uri="{FF2B5EF4-FFF2-40B4-BE49-F238E27FC236}">
                <a16:creationId xmlns:a16="http://schemas.microsoft.com/office/drawing/2014/main" id="{5C6D333C-BAA8-448B-85DD-76DE082C721E}"/>
              </a:ext>
            </a:extLst>
          </p:cNvPr>
          <p:cNvSpPr txBox="1"/>
          <p:nvPr/>
        </p:nvSpPr>
        <p:spPr>
          <a:xfrm>
            <a:off x="890894" y="5336965"/>
            <a:ext cx="4115229" cy="400110"/>
          </a:xfrm>
          <a:prstGeom prst="rect">
            <a:avLst/>
          </a:prstGeom>
          <a:noFill/>
        </p:spPr>
        <p:txBody>
          <a:bodyPr wrap="none" rtlCol="0">
            <a:spAutoFit/>
          </a:bodyPr>
          <a:lstStyle/>
          <a:p>
            <a:r>
              <a:rPr kumimoji="1" lang="ja-JP" altLang="en-US" sz="1000" dirty="0"/>
              <a:t>コンティニューはクリスタルのみで行え、</a:t>
            </a:r>
            <a:r>
              <a:rPr kumimoji="1" lang="en-US" altLang="ja-JP" sz="1000" dirty="0"/>
              <a:t>300</a:t>
            </a:r>
            <a:r>
              <a:rPr kumimoji="1" lang="ja-JP" altLang="en-US" sz="1000" dirty="0"/>
              <a:t>クリスタルで行える。</a:t>
            </a:r>
            <a:endParaRPr kumimoji="1" lang="en-US" altLang="ja-JP" sz="1000" dirty="0"/>
          </a:p>
          <a:p>
            <a:r>
              <a:rPr kumimoji="1" lang="ja-JP" altLang="en-US" sz="1000" dirty="0"/>
              <a:t>（要調整）</a:t>
            </a:r>
            <a:endParaRPr kumimoji="1" lang="en-US" altLang="ja-JP" sz="1000" dirty="0"/>
          </a:p>
        </p:txBody>
      </p:sp>
      <p:sp>
        <p:nvSpPr>
          <p:cNvPr id="16" name="テキスト ボックス 15">
            <a:extLst>
              <a:ext uri="{FF2B5EF4-FFF2-40B4-BE49-F238E27FC236}">
                <a16:creationId xmlns:a16="http://schemas.microsoft.com/office/drawing/2014/main" id="{4334B8CE-A8E9-44DE-BE98-F3F11F9D1D3D}"/>
              </a:ext>
            </a:extLst>
          </p:cNvPr>
          <p:cNvSpPr txBox="1"/>
          <p:nvPr/>
        </p:nvSpPr>
        <p:spPr>
          <a:xfrm>
            <a:off x="890894" y="1775474"/>
            <a:ext cx="1188146" cy="246221"/>
          </a:xfrm>
          <a:prstGeom prst="rect">
            <a:avLst/>
          </a:prstGeom>
          <a:noFill/>
        </p:spPr>
        <p:txBody>
          <a:bodyPr wrap="none" rtlCol="0">
            <a:spAutoFit/>
          </a:bodyPr>
          <a:lstStyle/>
          <a:p>
            <a:r>
              <a:rPr kumimoji="1" lang="en-US" altLang="ja-JP" sz="1000" b="1"/>
              <a:t>1</a:t>
            </a:r>
            <a:r>
              <a:rPr kumimoji="1" lang="ja-JP" altLang="en-US" sz="1000" b="1"/>
              <a:t>．部隊</a:t>
            </a:r>
            <a:r>
              <a:rPr kumimoji="1" lang="en-US" altLang="ja-JP" sz="1000" b="1"/>
              <a:t>HP</a:t>
            </a:r>
            <a:r>
              <a:rPr kumimoji="1" lang="ja-JP" altLang="en-US" sz="1000" b="1"/>
              <a:t>の回復</a:t>
            </a:r>
            <a:endParaRPr kumimoji="1" lang="en-US" altLang="ja-JP" sz="1000" b="1" dirty="0"/>
          </a:p>
        </p:txBody>
      </p:sp>
      <p:sp>
        <p:nvSpPr>
          <p:cNvPr id="18" name="テキスト ボックス 17">
            <a:extLst>
              <a:ext uri="{FF2B5EF4-FFF2-40B4-BE49-F238E27FC236}">
                <a16:creationId xmlns:a16="http://schemas.microsoft.com/office/drawing/2014/main" id="{B07C26F1-FD16-4901-BEC8-6B91165F6ABF}"/>
              </a:ext>
            </a:extLst>
          </p:cNvPr>
          <p:cNvSpPr txBox="1"/>
          <p:nvPr/>
        </p:nvSpPr>
        <p:spPr>
          <a:xfrm>
            <a:off x="890894" y="3185880"/>
            <a:ext cx="1851789" cy="246221"/>
          </a:xfrm>
          <a:prstGeom prst="rect">
            <a:avLst/>
          </a:prstGeom>
          <a:noFill/>
        </p:spPr>
        <p:txBody>
          <a:bodyPr wrap="square" rtlCol="0">
            <a:spAutoFit/>
          </a:bodyPr>
          <a:lstStyle/>
          <a:p>
            <a:r>
              <a:rPr kumimoji="1" lang="en-US" altLang="ja-JP" sz="1000" b="1"/>
              <a:t>3</a:t>
            </a:r>
            <a:r>
              <a:rPr kumimoji="1" lang="ja-JP" altLang="en-US" sz="1000" b="1"/>
              <a:t>．デバフ、状態異常の解除</a:t>
            </a:r>
            <a:endParaRPr kumimoji="1" lang="en-US" altLang="ja-JP" sz="1000" b="1" dirty="0"/>
          </a:p>
        </p:txBody>
      </p:sp>
      <p:sp>
        <p:nvSpPr>
          <p:cNvPr id="19" name="テキスト ボックス 18">
            <a:extLst>
              <a:ext uri="{FF2B5EF4-FFF2-40B4-BE49-F238E27FC236}">
                <a16:creationId xmlns:a16="http://schemas.microsoft.com/office/drawing/2014/main" id="{0BE862AC-7893-4EDA-A4BF-EF6CDC6686E6}"/>
              </a:ext>
            </a:extLst>
          </p:cNvPr>
          <p:cNvSpPr txBox="1"/>
          <p:nvPr/>
        </p:nvSpPr>
        <p:spPr>
          <a:xfrm>
            <a:off x="890894" y="2480677"/>
            <a:ext cx="1154483" cy="246221"/>
          </a:xfrm>
          <a:prstGeom prst="rect">
            <a:avLst/>
          </a:prstGeom>
          <a:noFill/>
        </p:spPr>
        <p:txBody>
          <a:bodyPr wrap="none" rtlCol="0">
            <a:spAutoFit/>
          </a:bodyPr>
          <a:lstStyle/>
          <a:p>
            <a:r>
              <a:rPr kumimoji="1" lang="en-US" altLang="ja-JP" sz="1000" b="1"/>
              <a:t>2</a:t>
            </a:r>
            <a:r>
              <a:rPr kumimoji="1" lang="ja-JP" altLang="en-US" sz="1000" b="1"/>
              <a:t>．バフ系の維持</a:t>
            </a:r>
            <a:endParaRPr kumimoji="1" lang="en-US" altLang="ja-JP" sz="1000" b="1" dirty="0"/>
          </a:p>
        </p:txBody>
      </p:sp>
      <p:sp>
        <p:nvSpPr>
          <p:cNvPr id="20" name="テキスト ボックス 19">
            <a:extLst>
              <a:ext uri="{FF2B5EF4-FFF2-40B4-BE49-F238E27FC236}">
                <a16:creationId xmlns:a16="http://schemas.microsoft.com/office/drawing/2014/main" id="{FA4D4520-C6AF-4DB3-8DF6-8A0A11A99B20}"/>
              </a:ext>
            </a:extLst>
          </p:cNvPr>
          <p:cNvSpPr txBox="1"/>
          <p:nvPr/>
        </p:nvSpPr>
        <p:spPr>
          <a:xfrm>
            <a:off x="890894" y="3738972"/>
            <a:ext cx="1410964" cy="246221"/>
          </a:xfrm>
          <a:prstGeom prst="rect">
            <a:avLst/>
          </a:prstGeom>
          <a:noFill/>
        </p:spPr>
        <p:txBody>
          <a:bodyPr wrap="square" rtlCol="0">
            <a:spAutoFit/>
          </a:bodyPr>
          <a:lstStyle/>
          <a:p>
            <a:r>
              <a:rPr kumimoji="1" lang="en-US" altLang="ja-JP" sz="1000" b="1"/>
              <a:t>4</a:t>
            </a:r>
            <a:r>
              <a:rPr kumimoji="1" lang="ja-JP" altLang="en-US" sz="1000" b="1"/>
              <a:t>．メーター類の保持</a:t>
            </a:r>
            <a:endParaRPr kumimoji="1" lang="en-US" altLang="ja-JP" sz="1000" b="1" dirty="0"/>
          </a:p>
        </p:txBody>
      </p:sp>
      <p:sp>
        <p:nvSpPr>
          <p:cNvPr id="21" name="テキスト ボックス 20">
            <a:extLst>
              <a:ext uri="{FF2B5EF4-FFF2-40B4-BE49-F238E27FC236}">
                <a16:creationId xmlns:a16="http://schemas.microsoft.com/office/drawing/2014/main" id="{17FD0EC8-63B1-4019-8161-BAE930D64451}"/>
              </a:ext>
            </a:extLst>
          </p:cNvPr>
          <p:cNvSpPr txBox="1"/>
          <p:nvPr/>
        </p:nvSpPr>
        <p:spPr>
          <a:xfrm>
            <a:off x="1045587" y="2019011"/>
            <a:ext cx="2912977" cy="400110"/>
          </a:xfrm>
          <a:prstGeom prst="rect">
            <a:avLst/>
          </a:prstGeom>
          <a:noFill/>
        </p:spPr>
        <p:txBody>
          <a:bodyPr wrap="none" rtlCol="0">
            <a:spAutoFit/>
          </a:bodyPr>
          <a:lstStyle/>
          <a:p>
            <a:r>
              <a:rPr kumimoji="1" lang="en-US" altLang="ja-JP" sz="1000"/>
              <a:t>0</a:t>
            </a:r>
            <a:r>
              <a:rPr kumimoji="1" lang="ja-JP" altLang="en-US" sz="1000"/>
              <a:t>になった</a:t>
            </a:r>
            <a:r>
              <a:rPr kumimoji="1" lang="en-US" altLang="ja-JP" sz="1000"/>
              <a:t>HP</a:t>
            </a:r>
            <a:r>
              <a:rPr kumimoji="1" lang="ja-JP" altLang="en-US" sz="1000"/>
              <a:t>を最大値にする。</a:t>
            </a:r>
            <a:endParaRPr kumimoji="1" lang="en-US" altLang="ja-JP" sz="1000"/>
          </a:p>
          <a:p>
            <a:r>
              <a:rPr kumimoji="1" lang="ja-JP" altLang="en-US" sz="1000"/>
              <a:t>（追加</a:t>
            </a:r>
            <a:r>
              <a:rPr kumimoji="1" lang="en-US" altLang="ja-JP" sz="1000"/>
              <a:t>HP</a:t>
            </a:r>
            <a:r>
              <a:rPr kumimoji="1" lang="ja-JP" altLang="en-US" sz="1000"/>
              <a:t>などが残っていればそのままとする）</a:t>
            </a:r>
            <a:endParaRPr kumimoji="1" lang="en-US" altLang="ja-JP" sz="1000"/>
          </a:p>
        </p:txBody>
      </p:sp>
      <p:sp>
        <p:nvSpPr>
          <p:cNvPr id="31" name="テキスト ボックス 30">
            <a:extLst>
              <a:ext uri="{FF2B5EF4-FFF2-40B4-BE49-F238E27FC236}">
                <a16:creationId xmlns:a16="http://schemas.microsoft.com/office/drawing/2014/main" id="{128AA0B2-5740-464F-917F-347F07F86B37}"/>
              </a:ext>
            </a:extLst>
          </p:cNvPr>
          <p:cNvSpPr txBox="1"/>
          <p:nvPr/>
        </p:nvSpPr>
        <p:spPr>
          <a:xfrm>
            <a:off x="1045587" y="2723943"/>
            <a:ext cx="4288353" cy="400110"/>
          </a:xfrm>
          <a:prstGeom prst="rect">
            <a:avLst/>
          </a:prstGeom>
          <a:noFill/>
        </p:spPr>
        <p:txBody>
          <a:bodyPr wrap="none" rtlCol="0">
            <a:spAutoFit/>
          </a:bodyPr>
          <a:lstStyle/>
          <a:p>
            <a:r>
              <a:rPr kumimoji="1" lang="ja-JP" altLang="en-US" sz="1000"/>
              <a:t>すでにかかっている効果についてはそのまま維持する。</a:t>
            </a:r>
            <a:endParaRPr kumimoji="1" lang="en-US" altLang="ja-JP" sz="1000"/>
          </a:p>
          <a:p>
            <a:r>
              <a:rPr kumimoji="1" lang="ja-JP" altLang="en-US" sz="1000"/>
              <a:t>が、条件が外れて効果が無くなる系のものがあればそれは解除される。</a:t>
            </a:r>
            <a:endParaRPr kumimoji="1" lang="en-US" altLang="ja-JP" sz="1000" dirty="0"/>
          </a:p>
        </p:txBody>
      </p:sp>
      <p:sp>
        <p:nvSpPr>
          <p:cNvPr id="33" name="テキスト ボックス 32">
            <a:extLst>
              <a:ext uri="{FF2B5EF4-FFF2-40B4-BE49-F238E27FC236}">
                <a16:creationId xmlns:a16="http://schemas.microsoft.com/office/drawing/2014/main" id="{8D2ADE60-69A9-467E-B26A-0EB3D7C0D8EB}"/>
              </a:ext>
            </a:extLst>
          </p:cNvPr>
          <p:cNvSpPr txBox="1"/>
          <p:nvPr/>
        </p:nvSpPr>
        <p:spPr>
          <a:xfrm>
            <a:off x="1045587" y="3430924"/>
            <a:ext cx="3134191" cy="246221"/>
          </a:xfrm>
          <a:prstGeom prst="rect">
            <a:avLst/>
          </a:prstGeom>
          <a:noFill/>
        </p:spPr>
        <p:txBody>
          <a:bodyPr wrap="none" rtlCol="0">
            <a:spAutoFit/>
          </a:bodyPr>
          <a:lstStyle/>
          <a:p>
            <a:r>
              <a:rPr kumimoji="1" lang="ja-JP" altLang="en-US" sz="1000"/>
              <a:t>怪獣由来のデバフ、状態異常については解除する。</a:t>
            </a:r>
            <a:endParaRPr kumimoji="1" lang="en-US" altLang="ja-JP" sz="1000" dirty="0"/>
          </a:p>
        </p:txBody>
      </p:sp>
      <p:sp>
        <p:nvSpPr>
          <p:cNvPr id="34" name="テキスト ボックス 33">
            <a:extLst>
              <a:ext uri="{FF2B5EF4-FFF2-40B4-BE49-F238E27FC236}">
                <a16:creationId xmlns:a16="http://schemas.microsoft.com/office/drawing/2014/main" id="{2822ADE2-ECA3-4C6B-A74D-AB127C4BB729}"/>
              </a:ext>
            </a:extLst>
          </p:cNvPr>
          <p:cNvSpPr txBox="1"/>
          <p:nvPr/>
        </p:nvSpPr>
        <p:spPr>
          <a:xfrm>
            <a:off x="1045587" y="3984016"/>
            <a:ext cx="4036682" cy="246221"/>
          </a:xfrm>
          <a:prstGeom prst="rect">
            <a:avLst/>
          </a:prstGeom>
          <a:noFill/>
        </p:spPr>
        <p:txBody>
          <a:bodyPr wrap="none" rtlCol="0">
            <a:spAutoFit/>
          </a:bodyPr>
          <a:lstStyle/>
          <a:p>
            <a:r>
              <a:rPr kumimoji="1" lang="en-US" altLang="ja-JP" sz="1000"/>
              <a:t>TR</a:t>
            </a:r>
            <a:r>
              <a:rPr kumimoji="1" lang="ja-JP" altLang="en-US" sz="1000"/>
              <a:t>エネルギー、キズナメーターの状態は死亡前の状態を保持する。</a:t>
            </a:r>
            <a:endParaRPr kumimoji="1" lang="en-US" altLang="ja-JP" sz="1000" dirty="0"/>
          </a:p>
        </p:txBody>
      </p:sp>
    </p:spTree>
    <p:extLst>
      <p:ext uri="{BB962C8B-B14F-4D97-AF65-F5344CB8AC3E}">
        <p14:creationId xmlns:p14="http://schemas.microsoft.com/office/powerpoint/2010/main" val="19086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21" name="テキスト ボックス 20">
            <a:extLst>
              <a:ext uri="{FF2B5EF4-FFF2-40B4-BE49-F238E27FC236}">
                <a16:creationId xmlns:a16="http://schemas.microsoft.com/office/drawing/2014/main" id="{52F20C1C-3DAD-4034-B71F-BA527E872C36}"/>
              </a:ext>
            </a:extLst>
          </p:cNvPr>
          <p:cNvSpPr txBox="1"/>
          <p:nvPr/>
        </p:nvSpPr>
        <p:spPr>
          <a:xfrm>
            <a:off x="415419" y="568697"/>
            <a:ext cx="1082348" cy="307777"/>
          </a:xfrm>
          <a:prstGeom prst="rect">
            <a:avLst/>
          </a:prstGeom>
          <a:noFill/>
        </p:spPr>
        <p:txBody>
          <a:bodyPr wrap="none" rtlCol="0">
            <a:spAutoFit/>
          </a:bodyPr>
          <a:lstStyle/>
          <a:p>
            <a:r>
              <a:rPr kumimoji="1" lang="ja-JP" altLang="en-US" sz="1400" b="1" dirty="0"/>
              <a:t>●一時停止</a:t>
            </a:r>
          </a:p>
        </p:txBody>
      </p:sp>
      <p:sp>
        <p:nvSpPr>
          <p:cNvPr id="22" name="テキスト ボックス 21">
            <a:extLst>
              <a:ext uri="{FF2B5EF4-FFF2-40B4-BE49-F238E27FC236}">
                <a16:creationId xmlns:a16="http://schemas.microsoft.com/office/drawing/2014/main" id="{37B5A700-5DD2-450E-B56C-23E3474CA1A1}"/>
              </a:ext>
            </a:extLst>
          </p:cNvPr>
          <p:cNvSpPr txBox="1"/>
          <p:nvPr/>
        </p:nvSpPr>
        <p:spPr>
          <a:xfrm>
            <a:off x="591845" y="876474"/>
            <a:ext cx="4416594" cy="553998"/>
          </a:xfrm>
          <a:prstGeom prst="rect">
            <a:avLst/>
          </a:prstGeom>
          <a:noFill/>
        </p:spPr>
        <p:txBody>
          <a:bodyPr wrap="none" rtlCol="0">
            <a:spAutoFit/>
          </a:bodyPr>
          <a:lstStyle/>
          <a:p>
            <a:r>
              <a:rPr kumimoji="1" lang="ja-JP" altLang="en-US" sz="1000" dirty="0"/>
              <a:t>バトルメニューを開くとき、バトル内の時間については全て停止させる。</a:t>
            </a:r>
            <a:endParaRPr kumimoji="1" lang="en-US" altLang="ja-JP" sz="1000" dirty="0"/>
          </a:p>
          <a:p>
            <a:r>
              <a:rPr kumimoji="1" lang="ja-JP" altLang="en-US" sz="1000" dirty="0"/>
              <a:t>（止められない状況のときは</a:t>
            </a:r>
            <a:r>
              <a:rPr kumimoji="1" lang="en-US" altLang="ja-JP" sz="1000" dirty="0"/>
              <a:t>UI</a:t>
            </a:r>
            <a:r>
              <a:rPr kumimoji="1" lang="ja-JP" altLang="en-US" sz="1000" dirty="0"/>
              <a:t>が出ていない想定）</a:t>
            </a:r>
            <a:endParaRPr kumimoji="1" lang="en-US" altLang="ja-JP" sz="1000" dirty="0"/>
          </a:p>
          <a:p>
            <a:r>
              <a:rPr kumimoji="1" lang="ja-JP" altLang="en-US" sz="1000" dirty="0"/>
              <a:t>コンティニューについても同様。</a:t>
            </a:r>
            <a:endParaRPr kumimoji="1" lang="en-US" altLang="ja-JP" sz="1000" dirty="0"/>
          </a:p>
        </p:txBody>
      </p:sp>
      <p:sp>
        <p:nvSpPr>
          <p:cNvPr id="9" name="テキスト ボックス 8">
            <a:extLst>
              <a:ext uri="{FF2B5EF4-FFF2-40B4-BE49-F238E27FC236}">
                <a16:creationId xmlns:a16="http://schemas.microsoft.com/office/drawing/2014/main" id="{6EB2481E-6FED-41B8-8FAA-8D8FC9E1D777}"/>
              </a:ext>
            </a:extLst>
          </p:cNvPr>
          <p:cNvSpPr txBox="1"/>
          <p:nvPr/>
        </p:nvSpPr>
        <p:spPr>
          <a:xfrm>
            <a:off x="415418" y="1584360"/>
            <a:ext cx="3839513" cy="307777"/>
          </a:xfrm>
          <a:prstGeom prst="rect">
            <a:avLst/>
          </a:prstGeom>
          <a:noFill/>
        </p:spPr>
        <p:txBody>
          <a:bodyPr wrap="none" rtlCol="0">
            <a:spAutoFit/>
          </a:bodyPr>
          <a:lstStyle/>
          <a:p>
            <a:r>
              <a:rPr kumimoji="1" lang="ja-JP" altLang="en-US" sz="1400" b="1"/>
              <a:t>●ゲームの中断と復帰について</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ja-JP" altLang="en-US" sz="1400" b="1" dirty="0">
              <a:solidFill>
                <a:srgbClr val="FF0000"/>
              </a:solidFill>
            </a:endParaRPr>
          </a:p>
        </p:txBody>
      </p:sp>
      <p:sp>
        <p:nvSpPr>
          <p:cNvPr id="10" name="テキスト ボックス 9">
            <a:extLst>
              <a:ext uri="{FF2B5EF4-FFF2-40B4-BE49-F238E27FC236}">
                <a16:creationId xmlns:a16="http://schemas.microsoft.com/office/drawing/2014/main" id="{7E6B0226-89D5-4D04-83CB-3F4D96CDAA3E}"/>
              </a:ext>
            </a:extLst>
          </p:cNvPr>
          <p:cNvSpPr txBox="1"/>
          <p:nvPr/>
        </p:nvSpPr>
        <p:spPr>
          <a:xfrm>
            <a:off x="591845" y="1862239"/>
            <a:ext cx="7109639" cy="400110"/>
          </a:xfrm>
          <a:prstGeom prst="rect">
            <a:avLst/>
          </a:prstGeom>
          <a:noFill/>
        </p:spPr>
        <p:txBody>
          <a:bodyPr wrap="none" rtlCol="0">
            <a:spAutoFit/>
          </a:bodyPr>
          <a:lstStyle/>
          <a:p>
            <a:r>
              <a:rPr kumimoji="1" lang="ja-JP" altLang="en-US" sz="1000"/>
              <a:t>本ゲームはバトル前、あるいはコンティニュー時に以下の情報を保存しておき、</a:t>
            </a:r>
            <a:endParaRPr kumimoji="1" lang="en-US" altLang="ja-JP" sz="1000"/>
          </a:p>
          <a:p>
            <a:r>
              <a:rPr kumimoji="1" lang="ja-JP" altLang="en-US" sz="1000"/>
              <a:t>バトルが中断された場合、ゲーム再起動時に続きを行うかの確認を行い、バトルが一定の情報を保持したま再開される。</a:t>
            </a:r>
            <a:endParaRPr kumimoji="1" lang="en-US" altLang="ja-JP" sz="1000"/>
          </a:p>
        </p:txBody>
      </p:sp>
      <p:sp>
        <p:nvSpPr>
          <p:cNvPr id="11" name="テキスト ボックス 10">
            <a:extLst>
              <a:ext uri="{FF2B5EF4-FFF2-40B4-BE49-F238E27FC236}">
                <a16:creationId xmlns:a16="http://schemas.microsoft.com/office/drawing/2014/main" id="{F8CCB5F4-3FFD-4D35-82C9-370B15D02093}"/>
              </a:ext>
            </a:extLst>
          </p:cNvPr>
          <p:cNvSpPr txBox="1"/>
          <p:nvPr/>
        </p:nvSpPr>
        <p:spPr>
          <a:xfrm>
            <a:off x="591845" y="2353802"/>
            <a:ext cx="1467068" cy="246221"/>
          </a:xfrm>
          <a:prstGeom prst="rect">
            <a:avLst/>
          </a:prstGeom>
          <a:noFill/>
        </p:spPr>
        <p:txBody>
          <a:bodyPr wrap="none" rtlCol="0">
            <a:spAutoFit/>
          </a:bodyPr>
          <a:lstStyle/>
          <a:p>
            <a:r>
              <a:rPr kumimoji="1" lang="ja-JP" altLang="en-US" sz="1000" b="1"/>
              <a:t>○出撃前のデータ保存</a:t>
            </a:r>
            <a:endParaRPr kumimoji="1" lang="en-US" altLang="ja-JP" sz="1000" b="1"/>
          </a:p>
        </p:txBody>
      </p:sp>
      <p:sp>
        <p:nvSpPr>
          <p:cNvPr id="12" name="テキスト ボックス 11">
            <a:extLst>
              <a:ext uri="{FF2B5EF4-FFF2-40B4-BE49-F238E27FC236}">
                <a16:creationId xmlns:a16="http://schemas.microsoft.com/office/drawing/2014/main" id="{1C2C87C9-40B6-4807-9D51-5312FEAD35C4}"/>
              </a:ext>
            </a:extLst>
          </p:cNvPr>
          <p:cNvSpPr txBox="1"/>
          <p:nvPr/>
        </p:nvSpPr>
        <p:spPr>
          <a:xfrm>
            <a:off x="782457" y="2622844"/>
            <a:ext cx="6489277" cy="1477328"/>
          </a:xfrm>
          <a:prstGeom prst="rect">
            <a:avLst/>
          </a:prstGeom>
          <a:noFill/>
        </p:spPr>
        <p:txBody>
          <a:bodyPr wrap="none" rtlCol="0">
            <a:spAutoFit/>
          </a:bodyPr>
          <a:lstStyle/>
          <a:p>
            <a:r>
              <a:rPr kumimoji="1" lang="ja-JP" altLang="en-US" sz="1000"/>
              <a:t>本ゲームにはバトル前にいくつかの投資が存在する。（温泉バフ、師団兵器の修復、イベントにおいては</a:t>
            </a:r>
            <a:r>
              <a:rPr kumimoji="1" lang="en-US" altLang="ja-JP" sz="1000"/>
              <a:t>BP</a:t>
            </a:r>
            <a:r>
              <a:rPr kumimoji="1" lang="ja-JP" altLang="en-US" sz="1000"/>
              <a:t>）</a:t>
            </a:r>
            <a:endParaRPr kumimoji="1" lang="en-US" altLang="ja-JP" sz="1000"/>
          </a:p>
          <a:p>
            <a:r>
              <a:rPr kumimoji="1" lang="ja-JP" altLang="en-US" sz="1000"/>
              <a:t>このため、バトル開始時にバトルが開始された際の情報を保持しておく必要がある。</a:t>
            </a:r>
            <a:endParaRPr kumimoji="1" lang="en-US" altLang="ja-JP" sz="1000"/>
          </a:p>
          <a:p>
            <a:endParaRPr kumimoji="1" lang="en-US" altLang="ja-JP" sz="1000"/>
          </a:p>
          <a:p>
            <a:r>
              <a:rPr kumimoji="1" lang="ja-JP" altLang="en-US" sz="1000"/>
              <a:t>出撃前に保存するデータについては以下の通り</a:t>
            </a:r>
            <a:endParaRPr kumimoji="1" lang="en-US" altLang="ja-JP" sz="1000"/>
          </a:p>
          <a:p>
            <a:endParaRPr kumimoji="1" lang="en-US" altLang="ja-JP" sz="1000"/>
          </a:p>
          <a:p>
            <a:r>
              <a:rPr kumimoji="1" lang="ja-JP" altLang="en-US" sz="1000"/>
              <a:t>・部隊データ（部隊のメンバー、各メンバーの装備、支援兵器、師団兵器の設定）</a:t>
            </a:r>
            <a:endParaRPr kumimoji="1" lang="en-US" altLang="ja-JP" sz="1000"/>
          </a:p>
          <a:p>
            <a:r>
              <a:rPr kumimoji="1" lang="ja-JP" altLang="en-US" sz="1000"/>
              <a:t>・温泉バフ情報</a:t>
            </a:r>
            <a:endParaRPr kumimoji="1" lang="en-US" altLang="ja-JP" sz="1000"/>
          </a:p>
          <a:p>
            <a:endParaRPr kumimoji="1" lang="en-US" altLang="ja-JP" sz="1000"/>
          </a:p>
          <a:p>
            <a:r>
              <a:rPr kumimoji="1" lang="ja-JP" altLang="en-US" sz="1000"/>
              <a:t>コンティニュー前においてはバトル中の情報が取れないため、本情報をもってバトル最初から再開される。</a:t>
            </a:r>
            <a:endParaRPr kumimoji="1" lang="en-US" altLang="ja-JP" sz="1000"/>
          </a:p>
        </p:txBody>
      </p:sp>
      <p:sp>
        <p:nvSpPr>
          <p:cNvPr id="13" name="テキスト ボックス 12">
            <a:extLst>
              <a:ext uri="{FF2B5EF4-FFF2-40B4-BE49-F238E27FC236}">
                <a16:creationId xmlns:a16="http://schemas.microsoft.com/office/drawing/2014/main" id="{1131D6CC-75E4-433E-B75A-0FAEAA30EDC6}"/>
              </a:ext>
            </a:extLst>
          </p:cNvPr>
          <p:cNvSpPr txBox="1"/>
          <p:nvPr/>
        </p:nvSpPr>
        <p:spPr>
          <a:xfrm>
            <a:off x="591845" y="4177117"/>
            <a:ext cx="1723549" cy="246221"/>
          </a:xfrm>
          <a:prstGeom prst="rect">
            <a:avLst/>
          </a:prstGeom>
          <a:noFill/>
        </p:spPr>
        <p:txBody>
          <a:bodyPr wrap="none" rtlCol="0">
            <a:spAutoFit/>
          </a:bodyPr>
          <a:lstStyle/>
          <a:p>
            <a:r>
              <a:rPr kumimoji="1" lang="ja-JP" altLang="en-US" sz="1000" b="1"/>
              <a:t>○コンティニュー時の保存</a:t>
            </a:r>
            <a:endParaRPr kumimoji="1" lang="en-US" altLang="ja-JP" sz="1000" b="1"/>
          </a:p>
        </p:txBody>
      </p:sp>
      <p:sp>
        <p:nvSpPr>
          <p:cNvPr id="14" name="テキスト ボックス 13">
            <a:extLst>
              <a:ext uri="{FF2B5EF4-FFF2-40B4-BE49-F238E27FC236}">
                <a16:creationId xmlns:a16="http://schemas.microsoft.com/office/drawing/2014/main" id="{B4E3A155-BC4E-4FEE-8A3A-5DC785B4CF0C}"/>
              </a:ext>
            </a:extLst>
          </p:cNvPr>
          <p:cNvSpPr txBox="1"/>
          <p:nvPr/>
        </p:nvSpPr>
        <p:spPr>
          <a:xfrm>
            <a:off x="779166" y="4423338"/>
            <a:ext cx="3390672" cy="1169551"/>
          </a:xfrm>
          <a:prstGeom prst="rect">
            <a:avLst/>
          </a:prstGeom>
          <a:noFill/>
        </p:spPr>
        <p:txBody>
          <a:bodyPr wrap="none" rtlCol="0">
            <a:spAutoFit/>
          </a:bodyPr>
          <a:lstStyle/>
          <a:p>
            <a:r>
              <a:rPr kumimoji="1" lang="ja-JP" altLang="en-US" sz="1000"/>
              <a:t>コンティニューを行った際は、上記の情報に加えて、</a:t>
            </a:r>
            <a:endParaRPr kumimoji="1" lang="en-US" altLang="ja-JP" sz="1000"/>
          </a:p>
          <a:p>
            <a:r>
              <a:rPr kumimoji="1" lang="ja-JP" altLang="en-US" sz="1000"/>
              <a:t>　・怪獣の</a:t>
            </a:r>
            <a:r>
              <a:rPr kumimoji="1" lang="en-US" altLang="ja-JP" sz="1000"/>
              <a:t>HP</a:t>
            </a:r>
            <a:r>
              <a:rPr kumimoji="1" lang="ja-JP" altLang="en-US" sz="1000"/>
              <a:t>（部位</a:t>
            </a:r>
            <a:r>
              <a:rPr kumimoji="1" lang="en-US" altLang="ja-JP" sz="1000"/>
              <a:t>HP</a:t>
            </a:r>
            <a:r>
              <a:rPr kumimoji="1" lang="ja-JP" altLang="en-US" sz="1000"/>
              <a:t>含む）</a:t>
            </a:r>
            <a:endParaRPr kumimoji="1" lang="en-US" altLang="ja-JP" sz="1000"/>
          </a:p>
          <a:p>
            <a:r>
              <a:rPr kumimoji="1" lang="ja-JP" altLang="en-US" sz="1000"/>
              <a:t>　・部位破壊状態</a:t>
            </a:r>
            <a:endParaRPr kumimoji="1" lang="en-US" altLang="ja-JP" sz="1000"/>
          </a:p>
          <a:p>
            <a:r>
              <a:rPr kumimoji="1" lang="ja-JP" altLang="en-US" sz="1000"/>
              <a:t>　・ミッションの達成</a:t>
            </a:r>
            <a:endParaRPr kumimoji="1" lang="en-US" altLang="ja-JP" sz="1000"/>
          </a:p>
          <a:p>
            <a:r>
              <a:rPr kumimoji="1" lang="ja-JP" altLang="en-US" sz="1000"/>
              <a:t>　・各キャラのキズナ、ＴＲメーター</a:t>
            </a:r>
            <a:endParaRPr kumimoji="1" lang="en-US" altLang="ja-JP" sz="1000"/>
          </a:p>
          <a:p>
            <a:endParaRPr kumimoji="1" lang="en-US" altLang="ja-JP" sz="1000"/>
          </a:p>
          <a:p>
            <a:r>
              <a:rPr kumimoji="1" lang="ja-JP" altLang="en-US" sz="1000"/>
              <a:t>となる。</a:t>
            </a:r>
            <a:r>
              <a:rPr kumimoji="1" lang="ja-JP" altLang="en-US" sz="1000" b="1">
                <a:solidFill>
                  <a:srgbClr val="FF0000"/>
                </a:solidFill>
              </a:rPr>
              <a:t>バフ、デバフについては、保持せず破棄する。</a:t>
            </a:r>
            <a:endParaRPr kumimoji="1" lang="en-US" altLang="ja-JP" sz="1000" b="1">
              <a:solidFill>
                <a:srgbClr val="FF0000"/>
              </a:solidFill>
            </a:endParaRPr>
          </a:p>
        </p:txBody>
      </p:sp>
      <p:sp>
        <p:nvSpPr>
          <p:cNvPr id="2" name="四角形: 角を丸くする 1">
            <a:extLst>
              <a:ext uri="{FF2B5EF4-FFF2-40B4-BE49-F238E27FC236}">
                <a16:creationId xmlns:a16="http://schemas.microsoft.com/office/drawing/2014/main" id="{AA20A8B6-A58E-4D1F-B88D-9C6B40883D58}"/>
              </a:ext>
            </a:extLst>
          </p:cNvPr>
          <p:cNvSpPr/>
          <p:nvPr/>
        </p:nvSpPr>
        <p:spPr>
          <a:xfrm>
            <a:off x="5916556" y="4300227"/>
            <a:ext cx="2882779" cy="1169551"/>
          </a:xfrm>
          <a:prstGeom prst="roundRect">
            <a:avLst>
              <a:gd name="adj" fmla="val 8843"/>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r>
              <a:rPr kumimoji="1" lang="ja-JP" altLang="en-US" sz="1000">
                <a:solidFill>
                  <a:schemeClr val="tx1"/>
                </a:solidFill>
              </a:rPr>
              <a:t>　検討案件としては、サブスクリプションの効果によって、キズナメーター、</a:t>
            </a:r>
            <a:r>
              <a:rPr kumimoji="1" lang="en-US" altLang="ja-JP" sz="1000">
                <a:solidFill>
                  <a:schemeClr val="tx1"/>
                </a:solidFill>
              </a:rPr>
              <a:t>TR</a:t>
            </a:r>
            <a:r>
              <a:rPr kumimoji="1" lang="ja-JP" altLang="en-US" sz="1000">
                <a:solidFill>
                  <a:schemeClr val="tx1"/>
                </a:solidFill>
              </a:rPr>
              <a:t>メーターが最大からコンティニューされるというものを用意するかもしれない。</a:t>
            </a:r>
          </a:p>
        </p:txBody>
      </p:sp>
      <p:sp>
        <p:nvSpPr>
          <p:cNvPr id="15" name="テキスト ボックス 14">
            <a:extLst>
              <a:ext uri="{FF2B5EF4-FFF2-40B4-BE49-F238E27FC236}">
                <a16:creationId xmlns:a16="http://schemas.microsoft.com/office/drawing/2014/main" id="{9A05AF04-82AD-4223-9083-C63D910140A4}"/>
              </a:ext>
            </a:extLst>
          </p:cNvPr>
          <p:cNvSpPr txBox="1"/>
          <p:nvPr/>
        </p:nvSpPr>
        <p:spPr>
          <a:xfrm>
            <a:off x="591844" y="5659144"/>
            <a:ext cx="2557110" cy="246221"/>
          </a:xfrm>
          <a:prstGeom prst="rect">
            <a:avLst/>
          </a:prstGeom>
          <a:noFill/>
        </p:spPr>
        <p:txBody>
          <a:bodyPr wrap="none" rtlCol="0">
            <a:spAutoFit/>
          </a:bodyPr>
          <a:lstStyle/>
          <a:p>
            <a:r>
              <a:rPr kumimoji="1" lang="ja-JP" altLang="en-US" sz="1000" b="1"/>
              <a:t>○バージョン変更時等</a:t>
            </a:r>
            <a:r>
              <a:rPr kumimoji="1" lang="ja-JP" altLang="en-US" sz="1000" b="1">
                <a:solidFill>
                  <a:srgbClr val="FF0000"/>
                </a:solidFill>
              </a:rPr>
              <a:t>（</a:t>
            </a:r>
            <a:r>
              <a:rPr kumimoji="1" lang="en-US" altLang="ja-JP" sz="1000" b="1">
                <a:solidFill>
                  <a:srgbClr val="FF0000"/>
                </a:solidFill>
              </a:rPr>
              <a:t>20200306</a:t>
            </a:r>
            <a:r>
              <a:rPr kumimoji="1" lang="ja-JP" altLang="en-US" sz="1000" b="1">
                <a:solidFill>
                  <a:srgbClr val="FF0000"/>
                </a:solidFill>
              </a:rPr>
              <a:t>修正）</a:t>
            </a:r>
            <a:endParaRPr kumimoji="1" lang="en-US" altLang="ja-JP" sz="1000" b="1">
              <a:solidFill>
                <a:srgbClr val="FF0000"/>
              </a:solidFill>
            </a:endParaRPr>
          </a:p>
        </p:txBody>
      </p:sp>
      <p:sp>
        <p:nvSpPr>
          <p:cNvPr id="16" name="テキスト ボックス 15">
            <a:extLst>
              <a:ext uri="{FF2B5EF4-FFF2-40B4-BE49-F238E27FC236}">
                <a16:creationId xmlns:a16="http://schemas.microsoft.com/office/drawing/2014/main" id="{1B3631A0-C270-488C-B7D8-0737B06A656F}"/>
              </a:ext>
            </a:extLst>
          </p:cNvPr>
          <p:cNvSpPr txBox="1"/>
          <p:nvPr/>
        </p:nvSpPr>
        <p:spPr>
          <a:xfrm>
            <a:off x="956593" y="5916055"/>
            <a:ext cx="6211957" cy="246221"/>
          </a:xfrm>
          <a:prstGeom prst="rect">
            <a:avLst/>
          </a:prstGeom>
          <a:noFill/>
        </p:spPr>
        <p:txBody>
          <a:bodyPr wrap="none" rtlCol="0">
            <a:spAutoFit/>
          </a:bodyPr>
          <a:lstStyle/>
          <a:p>
            <a:r>
              <a:rPr kumimoji="1" lang="ja-JP" altLang="en-US" sz="1000"/>
              <a:t>バージョンアップや、設定データの更新などで状態が復帰できなくなった場合は、復帰情報を破棄する。</a:t>
            </a:r>
            <a:endParaRPr kumimoji="1" lang="en-US" altLang="ja-JP" sz="1000" b="1">
              <a:solidFill>
                <a:srgbClr val="FF0000"/>
              </a:solidFill>
            </a:endParaRPr>
          </a:p>
        </p:txBody>
      </p:sp>
    </p:spTree>
    <p:extLst>
      <p:ext uri="{BB962C8B-B14F-4D97-AF65-F5344CB8AC3E}">
        <p14:creationId xmlns:p14="http://schemas.microsoft.com/office/powerpoint/2010/main" val="3028607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C880A57-AD00-4B1B-A2C0-C04348DE2F2E}"/>
              </a:ext>
            </a:extLst>
          </p:cNvPr>
          <p:cNvPicPr>
            <a:picLocks noChangeAspect="1"/>
          </p:cNvPicPr>
          <p:nvPr/>
        </p:nvPicPr>
        <p:blipFill>
          <a:blip r:embed="rId2"/>
          <a:stretch>
            <a:fillRect/>
          </a:stretch>
        </p:blipFill>
        <p:spPr>
          <a:xfrm>
            <a:off x="4582828" y="4777069"/>
            <a:ext cx="900736" cy="15967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endParaRPr kumimoji="1" lang="en-US" altLang="ja-JP" sz="1000" b="1" dirty="0">
              <a:solidFill>
                <a:srgbClr val="FF0000"/>
              </a:solidFill>
            </a:endParaRPr>
          </a:p>
          <a:p>
            <a:r>
              <a:rPr kumimoji="1" lang="ja-JP" altLang="en-US" sz="1400" b="1" dirty="0"/>
              <a:t>　（メニュー）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176806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バトル中</a:t>
            </a:r>
          </a:p>
        </p:txBody>
      </p:sp>
      <p:pic>
        <p:nvPicPr>
          <p:cNvPr id="5" name="図 4" descr="バス, モニター, 携帯電話 が含まれている画像&#10;&#10;自動的に生成された説明">
            <a:extLst>
              <a:ext uri="{FF2B5EF4-FFF2-40B4-BE49-F238E27FC236}">
                <a16:creationId xmlns:a16="http://schemas.microsoft.com/office/drawing/2014/main" id="{9D932B5E-FC38-42B9-9B25-102E7F48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1" y="1062019"/>
            <a:ext cx="902811" cy="1596763"/>
          </a:xfrm>
          <a:prstGeom prst="rect">
            <a:avLst/>
          </a:prstGeom>
        </p:spPr>
      </p:pic>
      <p:pic>
        <p:nvPicPr>
          <p:cNvPr id="22" name="図 21" descr="白いバックグラウンドのスクリーンショット&#10;&#10;自動的に生成された説明">
            <a:extLst>
              <a:ext uri="{FF2B5EF4-FFF2-40B4-BE49-F238E27FC236}">
                <a16:creationId xmlns:a16="http://schemas.microsoft.com/office/drawing/2014/main" id="{EFFC4530-3716-46AA-A373-31841123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62019"/>
            <a:ext cx="899442" cy="1596763"/>
          </a:xfrm>
          <a:prstGeom prst="rect">
            <a:avLst/>
          </a:prstGeom>
        </p:spPr>
      </p:pic>
      <p:pic>
        <p:nvPicPr>
          <p:cNvPr id="25" name="図 24" descr="時計 が含まれている画像&#10;&#10;自動的に生成された説明">
            <a:extLst>
              <a:ext uri="{FF2B5EF4-FFF2-40B4-BE49-F238E27FC236}">
                <a16:creationId xmlns:a16="http://schemas.microsoft.com/office/drawing/2014/main" id="{DAC5D804-BA9A-4BE9-A2B1-07CEBBAD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11686"/>
            <a:ext cx="899442" cy="1596763"/>
          </a:xfrm>
          <a:prstGeom prst="rect">
            <a:avLst/>
          </a:prstGeom>
        </p:spPr>
      </p:pic>
      <p:sp>
        <p:nvSpPr>
          <p:cNvPr id="33" name="楕円 32">
            <a:extLst>
              <a:ext uri="{FF2B5EF4-FFF2-40B4-BE49-F238E27FC236}">
                <a16:creationId xmlns:a16="http://schemas.microsoft.com/office/drawing/2014/main" id="{9DC4897D-40F1-4E77-9C32-DD2AD98AE170}"/>
              </a:ext>
            </a:extLst>
          </p:cNvPr>
          <p:cNvSpPr/>
          <p:nvPr/>
        </p:nvSpPr>
        <p:spPr>
          <a:xfrm>
            <a:off x="3515300" y="1706511"/>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BB1CFDAD-F8B3-43B9-A662-194B246DBCD2}"/>
              </a:ext>
            </a:extLst>
          </p:cNvPr>
          <p:cNvCxnSpPr>
            <a:stCxn id="23" idx="3"/>
            <a:endCxn id="5" idx="1"/>
          </p:cNvCxnSpPr>
          <p:nvPr/>
        </p:nvCxnSpPr>
        <p:spPr>
          <a:xfrm>
            <a:off x="1446269" y="1860401"/>
            <a:ext cx="570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A815DB3-F413-4ABF-8AA9-35E0461647F7}"/>
              </a:ext>
            </a:extLst>
          </p:cNvPr>
          <p:cNvCxnSpPr>
            <a:cxnSpLocks/>
            <a:stCxn id="5" idx="3"/>
            <a:endCxn id="33" idx="2"/>
          </p:cNvCxnSpPr>
          <p:nvPr/>
        </p:nvCxnSpPr>
        <p:spPr>
          <a:xfrm flipV="1">
            <a:off x="2919842" y="1860400"/>
            <a:ext cx="595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791D361-23BB-40A6-BB51-2560C8798152}"/>
              </a:ext>
            </a:extLst>
          </p:cNvPr>
          <p:cNvCxnSpPr>
            <a:cxnSpLocks/>
            <a:stCxn id="33" idx="6"/>
            <a:endCxn id="22" idx="1"/>
          </p:cNvCxnSpPr>
          <p:nvPr/>
        </p:nvCxnSpPr>
        <p:spPr>
          <a:xfrm>
            <a:off x="3823077" y="1860400"/>
            <a:ext cx="7489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457B112-5F6B-4A5C-A4DE-AB5A840B456B}"/>
              </a:ext>
            </a:extLst>
          </p:cNvPr>
          <p:cNvCxnSpPr>
            <a:cxnSpLocks/>
            <a:stCxn id="33" idx="6"/>
            <a:endCxn id="25" idx="1"/>
          </p:cNvCxnSpPr>
          <p:nvPr/>
        </p:nvCxnSpPr>
        <p:spPr>
          <a:xfrm>
            <a:off x="3823077" y="1860400"/>
            <a:ext cx="748923" cy="18496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0">
            <a:extLst>
              <a:ext uri="{FF2B5EF4-FFF2-40B4-BE49-F238E27FC236}">
                <a16:creationId xmlns:a16="http://schemas.microsoft.com/office/drawing/2014/main" id="{005AD28A-EE43-4427-9072-2088F4882801}"/>
              </a:ext>
            </a:extLst>
          </p:cNvPr>
          <p:cNvCxnSpPr>
            <a:cxnSpLocks/>
            <a:stCxn id="33" idx="6"/>
            <a:endCxn id="2" idx="1"/>
          </p:cNvCxnSpPr>
          <p:nvPr/>
        </p:nvCxnSpPr>
        <p:spPr>
          <a:xfrm>
            <a:off x="3823077" y="1860400"/>
            <a:ext cx="759751" cy="37150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FBD4121-73D7-464B-9E17-544BDBA84CA9}"/>
              </a:ext>
            </a:extLst>
          </p:cNvPr>
          <p:cNvSpPr txBox="1"/>
          <p:nvPr/>
        </p:nvSpPr>
        <p:spPr>
          <a:xfrm>
            <a:off x="3848725" y="1598790"/>
            <a:ext cx="723275" cy="184666"/>
          </a:xfrm>
          <a:prstGeom prst="rect">
            <a:avLst/>
          </a:prstGeom>
          <a:noFill/>
          <a:ln>
            <a:noFill/>
          </a:ln>
        </p:spPr>
        <p:txBody>
          <a:bodyPr wrap="none" rtlCol="0">
            <a:spAutoFit/>
          </a:bodyPr>
          <a:lstStyle>
            <a:defPPr>
              <a:defRPr lang="en-US"/>
            </a:defPPr>
            <a:lvl1pPr algn="ctr">
              <a:defRPr kumimoji="1" sz="600"/>
            </a:lvl1pPr>
          </a:lstStyle>
          <a:p>
            <a:r>
              <a:rPr lang="ja-JP" altLang="en-US" dirty="0"/>
              <a:t>ミッション確認</a:t>
            </a:r>
          </a:p>
        </p:txBody>
      </p:sp>
      <p:sp>
        <p:nvSpPr>
          <p:cNvPr id="61" name="テキスト ボックス 60">
            <a:extLst>
              <a:ext uri="{FF2B5EF4-FFF2-40B4-BE49-F238E27FC236}">
                <a16:creationId xmlns:a16="http://schemas.microsoft.com/office/drawing/2014/main" id="{0C6D5468-D624-4A28-8EDF-F32B4D61D89D}"/>
              </a:ext>
            </a:extLst>
          </p:cNvPr>
          <p:cNvSpPr txBox="1"/>
          <p:nvPr/>
        </p:nvSpPr>
        <p:spPr>
          <a:xfrm>
            <a:off x="3925669" y="3453638"/>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dirty="0"/>
              <a:t>サウンド設定</a:t>
            </a:r>
          </a:p>
        </p:txBody>
      </p:sp>
      <p:sp>
        <p:nvSpPr>
          <p:cNvPr id="62" name="テキスト ボックス 61">
            <a:extLst>
              <a:ext uri="{FF2B5EF4-FFF2-40B4-BE49-F238E27FC236}">
                <a16:creationId xmlns:a16="http://schemas.microsoft.com/office/drawing/2014/main" id="{59B4A700-E3B1-4E04-B002-272C00DEA609}"/>
              </a:ext>
            </a:extLst>
          </p:cNvPr>
          <p:cNvSpPr txBox="1"/>
          <p:nvPr/>
        </p:nvSpPr>
        <p:spPr>
          <a:xfrm>
            <a:off x="4248834" y="5310571"/>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dirty="0"/>
              <a:t>撤退</a:t>
            </a:r>
          </a:p>
        </p:txBody>
      </p:sp>
      <p:sp>
        <p:nvSpPr>
          <p:cNvPr id="64" name="ひし形 63">
            <a:extLst>
              <a:ext uri="{FF2B5EF4-FFF2-40B4-BE49-F238E27FC236}">
                <a16:creationId xmlns:a16="http://schemas.microsoft.com/office/drawing/2014/main" id="{1C712B23-4941-4DD6-BDB0-FACF9F8797EE}"/>
              </a:ext>
            </a:extLst>
          </p:cNvPr>
          <p:cNvSpPr/>
          <p:nvPr/>
        </p:nvSpPr>
        <p:spPr>
          <a:xfrm>
            <a:off x="6869407" y="5343926"/>
            <a:ext cx="984178"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solidFill>
                  <a:schemeClr val="tx1"/>
                </a:solidFill>
              </a:rPr>
              <a:t>撤退</a:t>
            </a:r>
          </a:p>
        </p:txBody>
      </p:sp>
      <p:cxnSp>
        <p:nvCxnSpPr>
          <p:cNvPr id="67" name="直線矢印コネクタ 66">
            <a:extLst>
              <a:ext uri="{FF2B5EF4-FFF2-40B4-BE49-F238E27FC236}">
                <a16:creationId xmlns:a16="http://schemas.microsoft.com/office/drawing/2014/main" id="{DA3A2619-CC15-4A48-9405-9CFA03ED6F6D}"/>
              </a:ext>
            </a:extLst>
          </p:cNvPr>
          <p:cNvCxnSpPr>
            <a:cxnSpLocks/>
            <a:stCxn id="2" idx="3"/>
            <a:endCxn id="7" idx="1"/>
          </p:cNvCxnSpPr>
          <p:nvPr/>
        </p:nvCxnSpPr>
        <p:spPr>
          <a:xfrm flipV="1">
            <a:off x="5483564" y="5575448"/>
            <a:ext cx="2540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C6A17BE-F8D2-4290-B2C5-214E73B027F0}"/>
              </a:ext>
            </a:extLst>
          </p:cNvPr>
          <p:cNvSpPr txBox="1"/>
          <p:nvPr/>
        </p:nvSpPr>
        <p:spPr>
          <a:xfrm>
            <a:off x="6922914" y="4684737"/>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ホーム画面</a:t>
            </a:r>
            <a:endParaRPr lang="ja-JP" altLang="en-US" dirty="0"/>
          </a:p>
        </p:txBody>
      </p:sp>
      <p:sp>
        <p:nvSpPr>
          <p:cNvPr id="73" name="テキスト ボックス 72">
            <a:extLst>
              <a:ext uri="{FF2B5EF4-FFF2-40B4-BE49-F238E27FC236}">
                <a16:creationId xmlns:a16="http://schemas.microsoft.com/office/drawing/2014/main" id="{BC265A69-09B6-4C57-9068-8B00D2A1564B}"/>
              </a:ext>
            </a:extLst>
          </p:cNvPr>
          <p:cNvSpPr txBox="1"/>
          <p:nvPr/>
        </p:nvSpPr>
        <p:spPr>
          <a:xfrm>
            <a:off x="6922914" y="501433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フェードアウト</a:t>
            </a: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64" idx="0"/>
            <a:endCxn id="73" idx="2"/>
          </p:cNvCxnSpPr>
          <p:nvPr/>
        </p:nvCxnSpPr>
        <p:spPr>
          <a:xfrm flipV="1">
            <a:off x="7361496" y="5198997"/>
            <a:ext cx="0" cy="1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F77DC95-9CEA-49EA-B97F-CCE987D864A7}"/>
              </a:ext>
            </a:extLst>
          </p:cNvPr>
          <p:cNvCxnSpPr>
            <a:cxnSpLocks/>
            <a:stCxn id="73" idx="0"/>
            <a:endCxn id="72" idx="2"/>
          </p:cNvCxnSpPr>
          <p:nvPr/>
        </p:nvCxnSpPr>
        <p:spPr>
          <a:xfrm flipV="1">
            <a:off x="7361496" y="4869403"/>
            <a:ext cx="0" cy="1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7377991" y="5218238"/>
            <a:ext cx="229550" cy="184666"/>
          </a:xfrm>
          <a:prstGeom prst="rect">
            <a:avLst/>
          </a:prstGeom>
          <a:noFill/>
          <a:ln>
            <a:noFill/>
          </a:ln>
        </p:spPr>
        <p:txBody>
          <a:bodyPr wrap="none" rtlCol="0">
            <a:spAutoFit/>
          </a:bodyPr>
          <a:lstStyle>
            <a:defPPr>
              <a:defRPr lang="en-US"/>
            </a:defPPr>
            <a:lvl1pPr algn="ctr">
              <a:defRPr kumimoji="1" sz="600"/>
            </a:lvl1pPr>
          </a:lstStyle>
          <a:p>
            <a:r>
              <a:rPr lang="en-US" altLang="ja-JP" dirty="0"/>
              <a:t>Y</a:t>
            </a:r>
            <a:endParaRPr lang="ja-JP" altLang="en-US" dirty="0"/>
          </a:p>
        </p:txBody>
      </p:sp>
      <p:sp>
        <p:nvSpPr>
          <p:cNvPr id="81" name="テキスト ボックス 80">
            <a:extLst>
              <a:ext uri="{FF2B5EF4-FFF2-40B4-BE49-F238E27FC236}">
                <a16:creationId xmlns:a16="http://schemas.microsoft.com/office/drawing/2014/main" id="{B7486543-49F6-4ECA-988B-B731F1769F05}"/>
              </a:ext>
            </a:extLst>
          </p:cNvPr>
          <p:cNvSpPr txBox="1"/>
          <p:nvPr/>
        </p:nvSpPr>
        <p:spPr>
          <a:xfrm>
            <a:off x="7809559" y="5622311"/>
            <a:ext cx="242375" cy="184666"/>
          </a:xfrm>
          <a:prstGeom prst="rect">
            <a:avLst/>
          </a:prstGeom>
          <a:noFill/>
          <a:ln>
            <a:noFill/>
          </a:ln>
        </p:spPr>
        <p:txBody>
          <a:bodyPr wrap="none" rtlCol="0">
            <a:spAutoFit/>
          </a:bodyPr>
          <a:lstStyle>
            <a:defPPr>
              <a:defRPr lang="en-US"/>
            </a:defPPr>
            <a:lvl1pPr algn="ctr">
              <a:defRPr kumimoji="1" sz="600"/>
            </a:lvl1pPr>
          </a:lstStyle>
          <a:p>
            <a:r>
              <a:rPr lang="en-US" altLang="ja-JP" dirty="0"/>
              <a:t>N</a:t>
            </a:r>
            <a:endParaRPr lang="ja-JP" altLang="en-US" dirty="0"/>
          </a:p>
        </p:txBody>
      </p:sp>
      <p:cxnSp>
        <p:nvCxnSpPr>
          <p:cNvPr id="82" name="直線矢印コネクタ 40">
            <a:extLst>
              <a:ext uri="{FF2B5EF4-FFF2-40B4-BE49-F238E27FC236}">
                <a16:creationId xmlns:a16="http://schemas.microsoft.com/office/drawing/2014/main" id="{3BE47619-4EA0-4562-A1F7-8D1DD47B1D84}"/>
              </a:ext>
            </a:extLst>
          </p:cNvPr>
          <p:cNvCxnSpPr>
            <a:cxnSpLocks/>
            <a:stCxn id="64" idx="3"/>
            <a:endCxn id="5" idx="0"/>
          </p:cNvCxnSpPr>
          <p:nvPr/>
        </p:nvCxnSpPr>
        <p:spPr>
          <a:xfrm flipH="1" flipV="1">
            <a:off x="2468437" y="1062019"/>
            <a:ext cx="5385148" cy="4513433"/>
          </a:xfrm>
          <a:prstGeom prst="bentConnector4">
            <a:avLst>
              <a:gd name="adj1" fmla="val -4245"/>
              <a:gd name="adj2" fmla="val 1050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B85CBC6-93A6-4A5A-BC0D-38CBB2826794}"/>
              </a:ext>
            </a:extLst>
          </p:cNvPr>
          <p:cNvCxnSpPr>
            <a:cxnSpLocks/>
          </p:cNvCxnSpPr>
          <p:nvPr/>
        </p:nvCxnSpPr>
        <p:spPr>
          <a:xfrm>
            <a:off x="5432970" y="3710068"/>
            <a:ext cx="2580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22" idx="3"/>
          </p:cNvCxnSpPr>
          <p:nvPr/>
        </p:nvCxnSpPr>
        <p:spPr>
          <a:xfrm>
            <a:off x="5471442" y="1860401"/>
            <a:ext cx="2580492" cy="3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983368" y="2658782"/>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bt200.</a:t>
            </a:r>
            <a:r>
              <a:rPr lang="ja-JP" altLang="en-US" dirty="0">
                <a:latin typeface="+mn-ea"/>
              </a:rPr>
              <a:t>バトルメニュー</a:t>
            </a:r>
          </a:p>
        </p:txBody>
      </p:sp>
      <p:sp>
        <p:nvSpPr>
          <p:cNvPr id="99" name="正方形/長方形 98">
            <a:extLst>
              <a:ext uri="{FF2B5EF4-FFF2-40B4-BE49-F238E27FC236}">
                <a16:creationId xmlns:a16="http://schemas.microsoft.com/office/drawing/2014/main" id="{B38F705E-9B1B-4C61-A8C0-E1AFB3929096}"/>
              </a:ext>
            </a:extLst>
          </p:cNvPr>
          <p:cNvSpPr/>
          <p:nvPr/>
        </p:nvSpPr>
        <p:spPr>
          <a:xfrm>
            <a:off x="4533640" y="2660250"/>
            <a:ext cx="970137" cy="184666"/>
          </a:xfrm>
          <a:prstGeom prst="rect">
            <a:avLst/>
          </a:prstGeom>
          <a:noFill/>
          <a:ln>
            <a:noFill/>
          </a:ln>
        </p:spPr>
        <p:txBody>
          <a:bodyPr wrap="none" rtlCol="0">
            <a:spAutoFit/>
          </a:bodyPr>
          <a:lstStyle/>
          <a:p>
            <a:pPr algn="ctr"/>
            <a:r>
              <a:rPr kumimoji="1" lang="ja-JP" altLang="en-US" sz="600" dirty="0">
                <a:latin typeface="+mn-ea"/>
              </a:rPr>
              <a:t>bt210.ミッション確認</a:t>
            </a:r>
          </a:p>
        </p:txBody>
      </p:sp>
      <p:sp>
        <p:nvSpPr>
          <p:cNvPr id="100" name="正方形/長方形 99">
            <a:extLst>
              <a:ext uri="{FF2B5EF4-FFF2-40B4-BE49-F238E27FC236}">
                <a16:creationId xmlns:a16="http://schemas.microsoft.com/office/drawing/2014/main" id="{B5D0F858-538F-48FF-A7CB-9A77BD1D504B}"/>
              </a:ext>
            </a:extLst>
          </p:cNvPr>
          <p:cNvSpPr/>
          <p:nvPr/>
        </p:nvSpPr>
        <p:spPr>
          <a:xfrm>
            <a:off x="4539777" y="4513575"/>
            <a:ext cx="893193" cy="184666"/>
          </a:xfrm>
          <a:prstGeom prst="rect">
            <a:avLst/>
          </a:prstGeom>
          <a:noFill/>
          <a:ln>
            <a:noFill/>
          </a:ln>
        </p:spPr>
        <p:txBody>
          <a:bodyPr wrap="none" rtlCol="0">
            <a:spAutoFit/>
          </a:bodyPr>
          <a:lstStyle/>
          <a:p>
            <a:pPr algn="ctr"/>
            <a:r>
              <a:rPr kumimoji="1" lang="en-US" altLang="ja-JP" sz="600" dirty="0">
                <a:latin typeface="+mn-ea"/>
              </a:rPr>
              <a:t>bt220.</a:t>
            </a:r>
            <a:r>
              <a:rPr kumimoji="1" lang="ja-JP" altLang="en-US" sz="600" dirty="0">
                <a:latin typeface="+mn-ea"/>
              </a:rPr>
              <a:t>サウンド設定</a:t>
            </a:r>
          </a:p>
        </p:txBody>
      </p:sp>
      <p:sp>
        <p:nvSpPr>
          <p:cNvPr id="101" name="正方形/長方形 100">
            <a:extLst>
              <a:ext uri="{FF2B5EF4-FFF2-40B4-BE49-F238E27FC236}">
                <a16:creationId xmlns:a16="http://schemas.microsoft.com/office/drawing/2014/main" id="{99E76AE2-213B-4E0D-94EF-4C6322D2DC28}"/>
              </a:ext>
            </a:extLst>
          </p:cNvPr>
          <p:cNvSpPr/>
          <p:nvPr/>
        </p:nvSpPr>
        <p:spPr>
          <a:xfrm>
            <a:off x="4621075" y="6387186"/>
            <a:ext cx="816249" cy="184666"/>
          </a:xfrm>
          <a:prstGeom prst="rect">
            <a:avLst/>
          </a:prstGeom>
          <a:noFill/>
          <a:ln>
            <a:noFill/>
          </a:ln>
        </p:spPr>
        <p:txBody>
          <a:bodyPr wrap="none" rtlCol="0">
            <a:spAutoFit/>
          </a:bodyPr>
          <a:lstStyle/>
          <a:p>
            <a:pPr algn="ctr"/>
            <a:r>
              <a:rPr kumimoji="1" lang="en-US" altLang="ja-JP" sz="600" dirty="0">
                <a:latin typeface="+mn-ea"/>
              </a:rPr>
              <a:t>bt230.</a:t>
            </a:r>
            <a:r>
              <a:rPr kumimoji="1" lang="ja-JP" altLang="en-US" sz="600" dirty="0">
                <a:latin typeface="+mn-ea"/>
              </a:rPr>
              <a:t>ギブアップ</a:t>
            </a:r>
          </a:p>
        </p:txBody>
      </p:sp>
      <p:pic>
        <p:nvPicPr>
          <p:cNvPr id="7" name="図 6">
            <a:extLst>
              <a:ext uri="{FF2B5EF4-FFF2-40B4-BE49-F238E27FC236}">
                <a16:creationId xmlns:a16="http://schemas.microsoft.com/office/drawing/2014/main" id="{4D159359-6B31-4BBA-BD65-C6DD3AABA9C6}"/>
              </a:ext>
            </a:extLst>
          </p:cNvPr>
          <p:cNvPicPr>
            <a:picLocks noChangeAspect="1"/>
          </p:cNvPicPr>
          <p:nvPr/>
        </p:nvPicPr>
        <p:blipFill>
          <a:blip r:embed="rId6"/>
          <a:stretch>
            <a:fillRect/>
          </a:stretch>
        </p:blipFill>
        <p:spPr>
          <a:xfrm>
            <a:off x="5737593" y="4777068"/>
            <a:ext cx="900736" cy="1596760"/>
          </a:xfrm>
          <a:prstGeom prst="rect">
            <a:avLst/>
          </a:prstGeom>
        </p:spPr>
      </p:pic>
      <p:sp>
        <p:nvSpPr>
          <p:cNvPr id="45" name="正方形/長方形 44">
            <a:extLst>
              <a:ext uri="{FF2B5EF4-FFF2-40B4-BE49-F238E27FC236}">
                <a16:creationId xmlns:a16="http://schemas.microsoft.com/office/drawing/2014/main" id="{8E51BC66-6E31-4F1E-BF66-6E3DAAC7BF7C}"/>
              </a:ext>
            </a:extLst>
          </p:cNvPr>
          <p:cNvSpPr/>
          <p:nvPr/>
        </p:nvSpPr>
        <p:spPr>
          <a:xfrm>
            <a:off x="5741364" y="6400108"/>
            <a:ext cx="893193" cy="184666"/>
          </a:xfrm>
          <a:prstGeom prst="rect">
            <a:avLst/>
          </a:prstGeom>
          <a:noFill/>
          <a:ln>
            <a:noFill/>
          </a:ln>
        </p:spPr>
        <p:txBody>
          <a:bodyPr wrap="none" rtlCol="0">
            <a:spAutoFit/>
          </a:bodyPr>
          <a:lstStyle/>
          <a:p>
            <a:pPr algn="ctr"/>
            <a:r>
              <a:rPr kumimoji="1" lang="en-US" altLang="ja-JP" sz="600">
                <a:latin typeface="+mn-ea"/>
              </a:rPr>
              <a:t>bt231.</a:t>
            </a:r>
            <a:r>
              <a:rPr kumimoji="1" lang="ja-JP" altLang="en-US" sz="600">
                <a:latin typeface="+mn-ea"/>
              </a:rPr>
              <a:t>ギブアップ２</a:t>
            </a:r>
            <a:endParaRPr kumimoji="1" lang="ja-JP" altLang="en-US" sz="600" dirty="0">
              <a:latin typeface="+mn-ea"/>
            </a:endParaRPr>
          </a:p>
        </p:txBody>
      </p:sp>
      <p:cxnSp>
        <p:nvCxnSpPr>
          <p:cNvPr id="46" name="直線矢印コネクタ 45">
            <a:extLst>
              <a:ext uri="{FF2B5EF4-FFF2-40B4-BE49-F238E27FC236}">
                <a16:creationId xmlns:a16="http://schemas.microsoft.com/office/drawing/2014/main" id="{16CCC381-53D5-4429-A292-F0B9BD9EE584}"/>
              </a:ext>
            </a:extLst>
          </p:cNvPr>
          <p:cNvCxnSpPr>
            <a:cxnSpLocks/>
            <a:stCxn id="7" idx="3"/>
            <a:endCxn id="64" idx="1"/>
          </p:cNvCxnSpPr>
          <p:nvPr/>
        </p:nvCxnSpPr>
        <p:spPr>
          <a:xfrm>
            <a:off x="6638329" y="5575448"/>
            <a:ext cx="231078"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78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a:extLst>
              <a:ext uri="{FF2B5EF4-FFF2-40B4-BE49-F238E27FC236}">
                <a16:creationId xmlns:a16="http://schemas.microsoft.com/office/drawing/2014/main" id="{7CAA7824-E3E1-4A9B-97A6-ACC058A4F795}"/>
              </a:ext>
            </a:extLst>
          </p:cNvPr>
          <p:cNvPicPr>
            <a:picLocks noChangeAspect="1"/>
          </p:cNvPicPr>
          <p:nvPr/>
        </p:nvPicPr>
        <p:blipFill>
          <a:blip r:embed="rId2"/>
          <a:stretch>
            <a:fillRect/>
          </a:stretch>
        </p:blipFill>
        <p:spPr>
          <a:xfrm>
            <a:off x="5272821" y="3311351"/>
            <a:ext cx="898582" cy="1596761"/>
          </a:xfrm>
          <a:prstGeom prst="rect">
            <a:avLst/>
          </a:prstGeom>
        </p:spPr>
      </p:pic>
      <p:pic>
        <p:nvPicPr>
          <p:cNvPr id="10" name="図 9" descr="バス が含まれている画像&#10;&#10;自動的に生成された説明">
            <a:extLst>
              <a:ext uri="{FF2B5EF4-FFF2-40B4-BE49-F238E27FC236}">
                <a16:creationId xmlns:a16="http://schemas.microsoft.com/office/drawing/2014/main" id="{C5BFB487-41B3-4C06-AECA-37F4983FD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5" y="1463574"/>
            <a:ext cx="899442" cy="15967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a:t>●フロー</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endParaRPr kumimoji="1" lang="en-US" altLang="ja-JP" sz="1400" b="1" dirty="0">
              <a:solidFill>
                <a:srgbClr val="FF0000"/>
              </a:solidFill>
            </a:endParaRPr>
          </a:p>
          <a:p>
            <a:r>
              <a:rPr kumimoji="1" lang="ja-JP" altLang="en-US" sz="1400" b="1" dirty="0"/>
              <a:t>　（コンティニュー）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2169623"/>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部隊</a:t>
            </a:r>
            <a:r>
              <a:rPr lang="en-US" altLang="ja-JP" dirty="0"/>
              <a:t>HP0</a:t>
            </a:r>
            <a:endParaRPr lang="ja-JP" altLang="en-US" dirty="0"/>
          </a:p>
        </p:txBody>
      </p:sp>
      <p:cxnSp>
        <p:nvCxnSpPr>
          <p:cNvPr id="29" name="直線矢印コネクタ 28">
            <a:extLst>
              <a:ext uri="{FF2B5EF4-FFF2-40B4-BE49-F238E27FC236}">
                <a16:creationId xmlns:a16="http://schemas.microsoft.com/office/drawing/2014/main" id="{BB1CFDAD-F8B3-43B9-A662-194B246DBCD2}"/>
              </a:ext>
            </a:extLst>
          </p:cNvPr>
          <p:cNvCxnSpPr>
            <a:cxnSpLocks/>
            <a:stCxn id="23" idx="3"/>
            <a:endCxn id="10" idx="1"/>
          </p:cNvCxnSpPr>
          <p:nvPr/>
        </p:nvCxnSpPr>
        <p:spPr>
          <a:xfrm flipV="1">
            <a:off x="1446269" y="2261955"/>
            <a:ext cx="263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ひし形 63">
            <a:extLst>
              <a:ext uri="{FF2B5EF4-FFF2-40B4-BE49-F238E27FC236}">
                <a16:creationId xmlns:a16="http://schemas.microsoft.com/office/drawing/2014/main" id="{1C712B23-4941-4DD6-BDB0-FACF9F8797EE}"/>
              </a:ext>
            </a:extLst>
          </p:cNvPr>
          <p:cNvSpPr/>
          <p:nvPr/>
        </p:nvSpPr>
        <p:spPr>
          <a:xfrm>
            <a:off x="3884738" y="2816050"/>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クリスタル？</a:t>
            </a:r>
            <a:endParaRPr kumimoji="1" lang="ja-JP" altLang="en-US" sz="700" dirty="0">
              <a:solidFill>
                <a:schemeClr val="tx1"/>
              </a:solidFill>
            </a:endParaRP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10" idx="3"/>
            <a:endCxn id="4" idx="2"/>
          </p:cNvCxnSpPr>
          <p:nvPr/>
        </p:nvCxnSpPr>
        <p:spPr>
          <a:xfrm flipV="1">
            <a:off x="2609367" y="2260668"/>
            <a:ext cx="264159" cy="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3474012" y="2862909"/>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復活</a:t>
            </a:r>
            <a:endParaRPr lang="ja-JP" altLang="en-US" dirty="0"/>
          </a:p>
        </p:txBody>
      </p:sp>
      <p:cxnSp>
        <p:nvCxnSpPr>
          <p:cNvPr id="87" name="直線矢印コネクタ 86">
            <a:extLst>
              <a:ext uri="{FF2B5EF4-FFF2-40B4-BE49-F238E27FC236}">
                <a16:creationId xmlns:a16="http://schemas.microsoft.com/office/drawing/2014/main" id="{0B85CBC6-93A6-4A5A-BC0D-38CBB2826794}"/>
              </a:ext>
            </a:extLst>
          </p:cNvPr>
          <p:cNvCxnSpPr>
            <a:cxnSpLocks/>
            <a:stCxn id="64" idx="3"/>
            <a:endCxn id="57" idx="1"/>
          </p:cNvCxnSpPr>
          <p:nvPr/>
        </p:nvCxnSpPr>
        <p:spPr>
          <a:xfrm flipV="1">
            <a:off x="4854877" y="3047575"/>
            <a:ext cx="867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64" idx="2"/>
            <a:endCxn id="117" idx="1"/>
          </p:cNvCxnSpPr>
          <p:nvPr/>
        </p:nvCxnSpPr>
        <p:spPr>
          <a:xfrm rot="16200000" flipH="1">
            <a:off x="4405999" y="3242909"/>
            <a:ext cx="830631" cy="903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674578" y="3060337"/>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bt300.</a:t>
            </a:r>
            <a:r>
              <a:rPr lang="ja-JP" altLang="en-US" dirty="0">
                <a:latin typeface="+mn-ea"/>
              </a:rPr>
              <a:t>コンティニュー</a:t>
            </a:r>
          </a:p>
        </p:txBody>
      </p:sp>
      <p:sp>
        <p:nvSpPr>
          <p:cNvPr id="57" name="テキスト ボックス 56">
            <a:extLst>
              <a:ext uri="{FF2B5EF4-FFF2-40B4-BE49-F238E27FC236}">
                <a16:creationId xmlns:a16="http://schemas.microsoft.com/office/drawing/2014/main" id="{FC02CF84-B661-4929-A6C7-7D676F1F8B5D}"/>
              </a:ext>
            </a:extLst>
          </p:cNvPr>
          <p:cNvSpPr txBox="1"/>
          <p:nvPr/>
        </p:nvSpPr>
        <p:spPr>
          <a:xfrm>
            <a:off x="5722112" y="2955242"/>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a:t>
            </a:r>
          </a:p>
        </p:txBody>
      </p:sp>
      <p:sp>
        <p:nvSpPr>
          <p:cNvPr id="4" name="楕円 3">
            <a:extLst>
              <a:ext uri="{FF2B5EF4-FFF2-40B4-BE49-F238E27FC236}">
                <a16:creationId xmlns:a16="http://schemas.microsoft.com/office/drawing/2014/main" id="{9A69A9F2-1003-48C3-AFEC-CED94ECB19BF}"/>
              </a:ext>
            </a:extLst>
          </p:cNvPr>
          <p:cNvSpPr/>
          <p:nvPr/>
        </p:nvSpPr>
        <p:spPr>
          <a:xfrm>
            <a:off x="2873526" y="2120017"/>
            <a:ext cx="281302" cy="28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151ECEB-F181-4B28-AA4F-10237FC314FB}"/>
              </a:ext>
            </a:extLst>
          </p:cNvPr>
          <p:cNvSpPr txBox="1"/>
          <p:nvPr/>
        </p:nvSpPr>
        <p:spPr>
          <a:xfrm>
            <a:off x="3878759" y="2168335"/>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30" name="テキスト ボックス 29">
            <a:extLst>
              <a:ext uri="{FF2B5EF4-FFF2-40B4-BE49-F238E27FC236}">
                <a16:creationId xmlns:a16="http://schemas.microsoft.com/office/drawing/2014/main" id="{4E966DB9-062B-492C-A1EA-994F8B114528}"/>
              </a:ext>
            </a:extLst>
          </p:cNvPr>
          <p:cNvSpPr txBox="1"/>
          <p:nvPr/>
        </p:nvSpPr>
        <p:spPr>
          <a:xfrm>
            <a:off x="4758268" y="2816050"/>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足りている</a:t>
            </a:r>
            <a:endParaRPr lang="ja-JP" altLang="en-US" dirty="0"/>
          </a:p>
        </p:txBody>
      </p:sp>
      <p:sp>
        <p:nvSpPr>
          <p:cNvPr id="33" name="テキスト ボックス 32">
            <a:extLst>
              <a:ext uri="{FF2B5EF4-FFF2-40B4-BE49-F238E27FC236}">
                <a16:creationId xmlns:a16="http://schemas.microsoft.com/office/drawing/2014/main" id="{B46B955C-A4FF-457C-A956-813EBE08E51A}"/>
              </a:ext>
            </a:extLst>
          </p:cNvPr>
          <p:cNvSpPr txBox="1"/>
          <p:nvPr/>
        </p:nvSpPr>
        <p:spPr>
          <a:xfrm>
            <a:off x="4320569" y="3311352"/>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a:t>不足している</a:t>
            </a:r>
            <a:endParaRPr lang="ja-JP" altLang="en-US" dirty="0"/>
          </a:p>
        </p:txBody>
      </p:sp>
      <p:cxnSp>
        <p:nvCxnSpPr>
          <p:cNvPr id="34" name="直線矢印コネクタ 33">
            <a:extLst>
              <a:ext uri="{FF2B5EF4-FFF2-40B4-BE49-F238E27FC236}">
                <a16:creationId xmlns:a16="http://schemas.microsoft.com/office/drawing/2014/main" id="{6D5CE259-A493-4D2F-B1DD-68BBB4DBE9C3}"/>
              </a:ext>
            </a:extLst>
          </p:cNvPr>
          <p:cNvCxnSpPr>
            <a:cxnSpLocks/>
            <a:stCxn id="4" idx="6"/>
            <a:endCxn id="26" idx="1"/>
          </p:cNvCxnSpPr>
          <p:nvPr/>
        </p:nvCxnSpPr>
        <p:spPr>
          <a:xfrm>
            <a:off x="3154828" y="2260668"/>
            <a:ext cx="723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124FF41-62E9-4158-8AC7-72A010144F11}"/>
              </a:ext>
            </a:extLst>
          </p:cNvPr>
          <p:cNvSpPr txBox="1"/>
          <p:nvPr/>
        </p:nvSpPr>
        <p:spPr>
          <a:xfrm>
            <a:off x="3881749" y="4702587"/>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a:t>
            </a:r>
            <a:endParaRPr lang="ja-JP" altLang="en-US" dirty="0"/>
          </a:p>
        </p:txBody>
      </p:sp>
      <p:cxnSp>
        <p:nvCxnSpPr>
          <p:cNvPr id="41" name="直線矢印コネクタ 40">
            <a:extLst>
              <a:ext uri="{FF2B5EF4-FFF2-40B4-BE49-F238E27FC236}">
                <a16:creationId xmlns:a16="http://schemas.microsoft.com/office/drawing/2014/main" id="{73FAD1BA-34FF-4147-B34C-27CBB8560467}"/>
              </a:ext>
            </a:extLst>
          </p:cNvPr>
          <p:cNvCxnSpPr>
            <a:cxnSpLocks/>
            <a:stCxn id="4" idx="6"/>
            <a:endCxn id="64" idx="1"/>
          </p:cNvCxnSpPr>
          <p:nvPr/>
        </p:nvCxnSpPr>
        <p:spPr>
          <a:xfrm>
            <a:off x="3154828" y="2260668"/>
            <a:ext cx="729910" cy="7869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108F510-B84B-4089-BC88-9652AC61C413}"/>
              </a:ext>
            </a:extLst>
          </p:cNvPr>
          <p:cNvSpPr txBox="1"/>
          <p:nvPr/>
        </p:nvSpPr>
        <p:spPr>
          <a:xfrm>
            <a:off x="7562475" y="4017399"/>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52" name="テキスト ボックス 51">
            <a:extLst>
              <a:ext uri="{FF2B5EF4-FFF2-40B4-BE49-F238E27FC236}">
                <a16:creationId xmlns:a16="http://schemas.microsoft.com/office/drawing/2014/main" id="{D1E809DD-4E64-4204-BB84-A34824A40089}"/>
              </a:ext>
            </a:extLst>
          </p:cNvPr>
          <p:cNvSpPr txBox="1"/>
          <p:nvPr/>
        </p:nvSpPr>
        <p:spPr>
          <a:xfrm>
            <a:off x="3358594" y="2043751"/>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課金ボタン</a:t>
            </a:r>
            <a:endParaRPr lang="ja-JP" altLang="en-US" dirty="0"/>
          </a:p>
        </p:txBody>
      </p:sp>
      <p:cxnSp>
        <p:nvCxnSpPr>
          <p:cNvPr id="53" name="直線矢印コネクタ 40">
            <a:extLst>
              <a:ext uri="{FF2B5EF4-FFF2-40B4-BE49-F238E27FC236}">
                <a16:creationId xmlns:a16="http://schemas.microsoft.com/office/drawing/2014/main" id="{03097532-B7E0-416D-8B00-974111EBD32B}"/>
              </a:ext>
            </a:extLst>
          </p:cNvPr>
          <p:cNvCxnSpPr>
            <a:cxnSpLocks/>
            <a:stCxn id="4" idx="6"/>
            <a:endCxn id="36" idx="1"/>
          </p:cNvCxnSpPr>
          <p:nvPr/>
        </p:nvCxnSpPr>
        <p:spPr>
          <a:xfrm>
            <a:off x="3154828" y="2260668"/>
            <a:ext cx="726921" cy="2534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5E5968C-29D3-422D-B5C9-C2CD5DD1F7E5}"/>
              </a:ext>
            </a:extLst>
          </p:cNvPr>
          <p:cNvSpPr txBox="1"/>
          <p:nvPr/>
        </p:nvSpPr>
        <p:spPr>
          <a:xfrm>
            <a:off x="3479582" y="4610254"/>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敗北</a:t>
            </a:r>
            <a:endParaRPr lang="ja-JP" altLang="en-US" dirty="0"/>
          </a:p>
        </p:txBody>
      </p:sp>
      <p:cxnSp>
        <p:nvCxnSpPr>
          <p:cNvPr id="62" name="直線矢印コネクタ 61">
            <a:extLst>
              <a:ext uri="{FF2B5EF4-FFF2-40B4-BE49-F238E27FC236}">
                <a16:creationId xmlns:a16="http://schemas.microsoft.com/office/drawing/2014/main" id="{0D6CD78D-2415-40DD-B7B9-2FAFED55FBD5}"/>
              </a:ext>
            </a:extLst>
          </p:cNvPr>
          <p:cNvCxnSpPr>
            <a:cxnSpLocks/>
            <a:stCxn id="117" idx="3"/>
            <a:endCxn id="95" idx="1"/>
          </p:cNvCxnSpPr>
          <p:nvPr/>
        </p:nvCxnSpPr>
        <p:spPr>
          <a:xfrm>
            <a:off x="6171403" y="4109732"/>
            <a:ext cx="18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583B1E0-0D5E-4509-92EC-E7DF40256EBF}"/>
              </a:ext>
            </a:extLst>
          </p:cNvPr>
          <p:cNvSpPr txBox="1"/>
          <p:nvPr/>
        </p:nvSpPr>
        <p:spPr>
          <a:xfrm>
            <a:off x="5044683" y="4940365"/>
            <a:ext cx="1354858" cy="184666"/>
          </a:xfrm>
          <a:prstGeom prst="rect">
            <a:avLst/>
          </a:prstGeom>
          <a:noFill/>
          <a:ln>
            <a:noFill/>
          </a:ln>
        </p:spPr>
        <p:txBody>
          <a:bodyPr wrap="none" rtlCol="0">
            <a:spAutoFit/>
          </a:bodyPr>
          <a:lstStyle>
            <a:defPPr>
              <a:defRPr lang="en-US"/>
            </a:defPPr>
            <a:lvl1pPr algn="ctr">
              <a:defRPr kumimoji="1" sz="600"/>
            </a:lvl1pPr>
          </a:lstStyle>
          <a:p>
            <a:r>
              <a:rPr lang="en-US" altLang="ja-JP">
                <a:latin typeface="+mn-ea"/>
              </a:rPr>
              <a:t>bt301.</a:t>
            </a:r>
            <a:r>
              <a:rPr lang="ja-JP" altLang="en-US">
                <a:latin typeface="+mn-ea"/>
              </a:rPr>
              <a:t>クリスタル不足ウィンドウ</a:t>
            </a:r>
            <a:endParaRPr lang="ja-JP" altLang="en-US" dirty="0">
              <a:latin typeface="+mn-ea"/>
            </a:endParaRPr>
          </a:p>
        </p:txBody>
      </p:sp>
      <p:cxnSp>
        <p:nvCxnSpPr>
          <p:cNvPr id="66" name="直線矢印コネクタ 93">
            <a:extLst>
              <a:ext uri="{FF2B5EF4-FFF2-40B4-BE49-F238E27FC236}">
                <a16:creationId xmlns:a16="http://schemas.microsoft.com/office/drawing/2014/main" id="{69822BC8-0CEE-46BC-9490-BB9C09C87C95}"/>
              </a:ext>
            </a:extLst>
          </p:cNvPr>
          <p:cNvCxnSpPr>
            <a:cxnSpLocks/>
            <a:stCxn id="95" idx="2"/>
            <a:endCxn id="10" idx="0"/>
          </p:cNvCxnSpPr>
          <p:nvPr/>
        </p:nvCxnSpPr>
        <p:spPr>
          <a:xfrm rot="5400000" flipH="1">
            <a:off x="3061341" y="561879"/>
            <a:ext cx="2877684" cy="4681074"/>
          </a:xfrm>
          <a:prstGeom prst="bentConnector5">
            <a:avLst>
              <a:gd name="adj1" fmla="val -17628"/>
              <a:gd name="adj2" fmla="val -43571"/>
              <a:gd name="adj3" fmla="val 107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426DBDE-9222-4BB8-92CD-AF756F95E5F7}"/>
              </a:ext>
            </a:extLst>
          </p:cNvPr>
          <p:cNvCxnSpPr>
            <a:cxnSpLocks/>
            <a:stCxn id="26" idx="3"/>
          </p:cNvCxnSpPr>
          <p:nvPr/>
        </p:nvCxnSpPr>
        <p:spPr>
          <a:xfrm>
            <a:off x="4853704" y="2260668"/>
            <a:ext cx="402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ひし形 94">
            <a:extLst>
              <a:ext uri="{FF2B5EF4-FFF2-40B4-BE49-F238E27FC236}">
                <a16:creationId xmlns:a16="http://schemas.microsoft.com/office/drawing/2014/main" id="{F7A2C352-696F-4AC2-9104-26413A194A0D}"/>
              </a:ext>
            </a:extLst>
          </p:cNvPr>
          <p:cNvSpPr/>
          <p:nvPr/>
        </p:nvSpPr>
        <p:spPr>
          <a:xfrm>
            <a:off x="6355650" y="3878207"/>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ボタン</a:t>
            </a:r>
            <a:endParaRPr kumimoji="1" lang="ja-JP" altLang="en-US" sz="700" dirty="0">
              <a:solidFill>
                <a:schemeClr val="tx1"/>
              </a:solidFill>
            </a:endParaRPr>
          </a:p>
        </p:txBody>
      </p:sp>
      <p:sp>
        <p:nvSpPr>
          <p:cNvPr id="107" name="テキスト ボックス 106">
            <a:extLst>
              <a:ext uri="{FF2B5EF4-FFF2-40B4-BE49-F238E27FC236}">
                <a16:creationId xmlns:a16="http://schemas.microsoft.com/office/drawing/2014/main" id="{4705EA7B-388E-41F7-B794-5789A04B3642}"/>
              </a:ext>
            </a:extLst>
          </p:cNvPr>
          <p:cNvSpPr txBox="1"/>
          <p:nvPr/>
        </p:nvSpPr>
        <p:spPr>
          <a:xfrm>
            <a:off x="7192938" y="3832733"/>
            <a:ext cx="492444" cy="184666"/>
          </a:xfrm>
          <a:prstGeom prst="rect">
            <a:avLst/>
          </a:prstGeom>
          <a:noFill/>
          <a:ln>
            <a:noFill/>
          </a:ln>
        </p:spPr>
        <p:txBody>
          <a:bodyPr wrap="none" rtlCol="0">
            <a:spAutoFit/>
          </a:bodyPr>
          <a:lstStyle>
            <a:defPPr>
              <a:defRPr lang="en-US"/>
            </a:defPPr>
            <a:lvl1pPr algn="ctr">
              <a:defRPr kumimoji="1" sz="600"/>
            </a:lvl1pPr>
          </a:lstStyle>
          <a:p>
            <a:r>
              <a:rPr lang="ja-JP" altLang="en-US"/>
              <a:t>ショップ</a:t>
            </a:r>
            <a:endParaRPr lang="ja-JP" altLang="en-US" dirty="0"/>
          </a:p>
        </p:txBody>
      </p:sp>
      <p:sp>
        <p:nvSpPr>
          <p:cNvPr id="108" name="テキスト ボックス 107">
            <a:extLst>
              <a:ext uri="{FF2B5EF4-FFF2-40B4-BE49-F238E27FC236}">
                <a16:creationId xmlns:a16="http://schemas.microsoft.com/office/drawing/2014/main" id="{49597EC3-727A-4A0A-B904-4A96EEFEA31D}"/>
              </a:ext>
            </a:extLst>
          </p:cNvPr>
          <p:cNvSpPr txBox="1"/>
          <p:nvPr/>
        </p:nvSpPr>
        <p:spPr>
          <a:xfrm>
            <a:off x="6909834" y="4331155"/>
            <a:ext cx="415499" cy="184666"/>
          </a:xfrm>
          <a:prstGeom prst="rect">
            <a:avLst/>
          </a:prstGeom>
          <a:noFill/>
          <a:ln>
            <a:noFill/>
          </a:ln>
        </p:spPr>
        <p:txBody>
          <a:bodyPr wrap="none" rtlCol="0">
            <a:spAutoFit/>
          </a:bodyPr>
          <a:lstStyle>
            <a:defPPr>
              <a:defRPr lang="en-US"/>
            </a:defPPr>
            <a:lvl1pPr algn="ctr">
              <a:defRPr kumimoji="1" sz="600"/>
            </a:lvl1pPr>
          </a:lstStyle>
          <a:p>
            <a:r>
              <a:rPr lang="ja-JP" altLang="en-US"/>
              <a:t>やめる</a:t>
            </a:r>
            <a:endParaRPr lang="ja-JP" altLang="en-US" dirty="0"/>
          </a:p>
        </p:txBody>
      </p:sp>
      <p:cxnSp>
        <p:nvCxnSpPr>
          <p:cNvPr id="113" name="直線矢印コネクタ 112">
            <a:extLst>
              <a:ext uri="{FF2B5EF4-FFF2-40B4-BE49-F238E27FC236}">
                <a16:creationId xmlns:a16="http://schemas.microsoft.com/office/drawing/2014/main" id="{F37A6660-CBCD-4ED9-9609-3470CC8480E5}"/>
              </a:ext>
            </a:extLst>
          </p:cNvPr>
          <p:cNvCxnSpPr>
            <a:cxnSpLocks/>
            <a:stCxn id="47" idx="3"/>
          </p:cNvCxnSpPr>
          <p:nvPr/>
        </p:nvCxnSpPr>
        <p:spPr>
          <a:xfrm>
            <a:off x="8537420" y="4109732"/>
            <a:ext cx="336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A0ECFD1D-4509-423F-96FC-99B2CA83F510}"/>
              </a:ext>
            </a:extLst>
          </p:cNvPr>
          <p:cNvCxnSpPr>
            <a:cxnSpLocks/>
            <a:stCxn id="95" idx="3"/>
            <a:endCxn id="47" idx="1"/>
          </p:cNvCxnSpPr>
          <p:nvPr/>
        </p:nvCxnSpPr>
        <p:spPr>
          <a:xfrm flipV="1">
            <a:off x="7325789" y="4109732"/>
            <a:ext cx="2366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53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bt200.</a:t>
            </a:r>
            <a:r>
              <a:rPr kumimoji="1" lang="ja-JP" altLang="en-US" sz="1400" b="1" dirty="0"/>
              <a:t>バトルメニュー</a:t>
            </a:r>
          </a:p>
        </p:txBody>
      </p:sp>
      <p:pic>
        <p:nvPicPr>
          <p:cNvPr id="21" name="図 20" descr="バス, モニター, 携帯電話 が含まれている画像&#10;&#10;自動的に生成された説明">
            <a:extLst>
              <a:ext uri="{FF2B5EF4-FFF2-40B4-BE49-F238E27FC236}">
                <a16:creationId xmlns:a16="http://schemas.microsoft.com/office/drawing/2014/main" id="{00659505-9B6C-49A7-9ABF-C1DAB257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9361"/>
            <a:ext cx="2339333" cy="4137477"/>
          </a:xfrm>
          <a:prstGeom prst="rect">
            <a:avLst/>
          </a:prstGeom>
        </p:spPr>
      </p:pic>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848309" cy="200055"/>
          </a:xfrm>
          <a:prstGeom prst="rect">
            <a:avLst/>
          </a:prstGeom>
          <a:noFill/>
        </p:spPr>
        <p:txBody>
          <a:bodyPr wrap="none" rtlCol="0">
            <a:spAutoFit/>
          </a:bodyPr>
          <a:lstStyle/>
          <a:p>
            <a:r>
              <a:rPr kumimoji="1" lang="en-US" altLang="ja-JP" sz="700" dirty="0"/>
              <a:t>02.</a:t>
            </a:r>
            <a:r>
              <a:rPr kumimoji="1" lang="ja-JP" altLang="en-US" sz="700" dirty="0"/>
              <a:t>クエスト情報</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170367"/>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758541" cy="200055"/>
          </a:xfrm>
          <a:prstGeom prst="rect">
            <a:avLst/>
          </a:prstGeom>
          <a:noFill/>
        </p:spPr>
        <p:txBody>
          <a:bodyPr wrap="none" rtlCol="0">
            <a:spAutoFit/>
          </a:bodyPr>
          <a:lstStyle/>
          <a:p>
            <a:r>
              <a:rPr kumimoji="1" lang="en-US" altLang="ja-JP" sz="700" dirty="0"/>
              <a:t>03.</a:t>
            </a:r>
            <a:r>
              <a:rPr kumimoji="1" lang="ja-JP" altLang="en-US" sz="700" dirty="0"/>
              <a:t>機能ボタン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2265825" y="2170367"/>
            <a:ext cx="947662" cy="9266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2254968" y="2170367"/>
            <a:ext cx="958519" cy="15745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19708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323659" y="3297111"/>
            <a:ext cx="889828" cy="10273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dirty="0"/>
              <a:t>バトルメニューというテキスト。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133644" cy="246221"/>
          </a:xfrm>
          <a:prstGeom prst="rect">
            <a:avLst/>
          </a:prstGeom>
          <a:noFill/>
        </p:spPr>
        <p:txBody>
          <a:bodyPr wrap="none" rtlCol="0">
            <a:spAutoFit/>
          </a:bodyPr>
          <a:lstStyle/>
          <a:p>
            <a:r>
              <a:rPr kumimoji="1" lang="en-US" altLang="ja-JP" sz="1000" b="1" dirty="0"/>
              <a:t>02.</a:t>
            </a:r>
            <a:r>
              <a:rPr kumimoji="1" lang="ja-JP" altLang="en-US" sz="1000" b="1" dirty="0"/>
              <a:t>クエスト情報</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364750" cy="246221"/>
          </a:xfrm>
          <a:prstGeom prst="rect">
            <a:avLst/>
          </a:prstGeom>
          <a:noFill/>
        </p:spPr>
        <p:txBody>
          <a:bodyPr wrap="none" rtlCol="0">
            <a:spAutoFit/>
          </a:bodyPr>
          <a:lstStyle/>
          <a:p>
            <a:r>
              <a:rPr kumimoji="1" lang="ja-JP" altLang="en-US" sz="1000" dirty="0"/>
              <a:t>ステージ名とクエスト名を表示する。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005403" cy="246221"/>
          </a:xfrm>
          <a:prstGeom prst="rect">
            <a:avLst/>
          </a:prstGeom>
          <a:noFill/>
        </p:spPr>
        <p:txBody>
          <a:bodyPr wrap="none" rtlCol="0">
            <a:spAutoFit/>
          </a:bodyPr>
          <a:lstStyle/>
          <a:p>
            <a:r>
              <a:rPr kumimoji="1" lang="en-US" altLang="ja-JP" sz="1000" b="1" dirty="0"/>
              <a:t>03.</a:t>
            </a:r>
            <a:r>
              <a:rPr kumimoji="1" lang="ja-JP" altLang="en-US" sz="1000" b="1" dirty="0"/>
              <a:t>機能ボタン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236510" cy="861774"/>
          </a:xfrm>
          <a:prstGeom prst="rect">
            <a:avLst/>
          </a:prstGeom>
          <a:noFill/>
        </p:spPr>
        <p:txBody>
          <a:bodyPr wrap="none" rtlCol="0">
            <a:spAutoFit/>
          </a:bodyPr>
          <a:lstStyle/>
          <a:p>
            <a:r>
              <a:rPr kumimoji="1" lang="ja-JP" altLang="en-US" sz="1000" dirty="0"/>
              <a:t>バトルメニューの各機能のボタン。</a:t>
            </a:r>
            <a:endParaRPr kumimoji="1" lang="en-US" altLang="ja-JP" sz="1000" dirty="0"/>
          </a:p>
          <a:p>
            <a:r>
              <a:rPr kumimoji="1" lang="ja-JP" altLang="en-US" sz="1000" dirty="0"/>
              <a:t>　</a:t>
            </a:r>
            <a:endParaRPr kumimoji="1" lang="en-US" altLang="ja-JP" sz="1000" dirty="0"/>
          </a:p>
          <a:p>
            <a:r>
              <a:rPr kumimoji="1" lang="ja-JP" altLang="en-US" sz="1000" dirty="0"/>
              <a:t>　・ミッション確認</a:t>
            </a:r>
            <a:endParaRPr kumimoji="1" lang="en-US" altLang="ja-JP" sz="1000" dirty="0"/>
          </a:p>
          <a:p>
            <a:r>
              <a:rPr kumimoji="1" lang="ja-JP" altLang="en-US" sz="1000" dirty="0"/>
              <a:t>　・サウンド設定</a:t>
            </a:r>
            <a:endParaRPr kumimoji="1" lang="en-US" altLang="ja-JP" sz="1000" dirty="0"/>
          </a:p>
          <a:p>
            <a:r>
              <a:rPr kumimoji="1" lang="ja-JP" altLang="en-US" sz="1000" dirty="0"/>
              <a:t>　・撤退</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2749471" cy="246221"/>
          </a:xfrm>
          <a:prstGeom prst="rect">
            <a:avLst/>
          </a:prstGeom>
          <a:noFill/>
        </p:spPr>
        <p:txBody>
          <a:bodyPr wrap="none" rtlCol="0">
            <a:spAutoFit/>
          </a:bodyPr>
          <a:lstStyle/>
          <a:p>
            <a:r>
              <a:rPr kumimoji="1" lang="ja-JP" altLang="en-US" sz="1000" dirty="0"/>
              <a:t>ウィンドウを閉じてバトルにもどるボタン。</a:t>
            </a:r>
            <a:endParaRPr kumimoji="1" lang="en-US" altLang="ja-JP" sz="1000" dirty="0"/>
          </a:p>
        </p:txBody>
      </p:sp>
    </p:spTree>
    <p:extLst>
      <p:ext uri="{BB962C8B-B14F-4D97-AF65-F5344CB8AC3E}">
        <p14:creationId xmlns:p14="http://schemas.microsoft.com/office/powerpoint/2010/main" val="1053381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白いバックグラウンドのスクリーンショット&#10;&#10;自動的に生成された説明">
            <a:extLst>
              <a:ext uri="{FF2B5EF4-FFF2-40B4-BE49-F238E27FC236}">
                <a16:creationId xmlns:a16="http://schemas.microsoft.com/office/drawing/2014/main" id="{21A4E178-D27E-4B40-808E-5FB57264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01" y="963985"/>
            <a:ext cx="2329563" cy="4135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bt210.</a:t>
            </a:r>
            <a:r>
              <a:rPr kumimoji="1" lang="ja-JP" altLang="en-US" sz="1400" b="1" dirty="0"/>
              <a:t>ミッション確認</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459102"/>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359074"/>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786565" y="2170367"/>
            <a:ext cx="1426922" cy="4471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38077" cy="200055"/>
          </a:xfrm>
          <a:prstGeom prst="rect">
            <a:avLst/>
          </a:prstGeom>
          <a:noFill/>
        </p:spPr>
        <p:txBody>
          <a:bodyPr wrap="none" rtlCol="0">
            <a:spAutoFit/>
          </a:bodyPr>
          <a:lstStyle/>
          <a:p>
            <a:r>
              <a:rPr kumimoji="1" lang="en-US" altLang="ja-JP" sz="700" dirty="0"/>
              <a:t>02.</a:t>
            </a:r>
            <a:r>
              <a:rPr kumimoji="1" lang="ja-JP" altLang="en-US" sz="700" dirty="0"/>
              <a:t>ミッション情報</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975868"/>
            <a:ext cx="848309" cy="200055"/>
          </a:xfrm>
          <a:prstGeom prst="rect">
            <a:avLst/>
          </a:prstGeom>
          <a:noFill/>
        </p:spPr>
        <p:txBody>
          <a:bodyPr wrap="none" rtlCol="0">
            <a:spAutoFit/>
          </a:bodyPr>
          <a:lstStyle/>
          <a:p>
            <a:r>
              <a:rPr kumimoji="1" lang="en-US" altLang="ja-JP" sz="700" dirty="0"/>
              <a:t>03.</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06770" y="4075896"/>
            <a:ext cx="806717"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a:t>ミッション</a:t>
            </a:r>
            <a:r>
              <a:rPr kumimoji="1" lang="ja-JP" altLang="en-US" sz="1000" dirty="0"/>
              <a:t>確認</a:t>
            </a:r>
            <a:r>
              <a:rPr kumimoji="1" lang="ja-JP" altLang="en-US" sz="1000"/>
              <a:t>と</a:t>
            </a:r>
            <a:r>
              <a:rPr kumimoji="1" lang="ja-JP" altLang="en-US" sz="1000" dirty="0"/>
              <a:t>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2351926" cy="246221"/>
          </a:xfrm>
          <a:prstGeom prst="rect">
            <a:avLst/>
          </a:prstGeom>
          <a:noFill/>
        </p:spPr>
        <p:txBody>
          <a:bodyPr wrap="none" rtlCol="0">
            <a:spAutoFit/>
          </a:bodyPr>
          <a:lstStyle/>
          <a:p>
            <a:r>
              <a:rPr kumimoji="1" lang="en-US" altLang="ja-JP" sz="1000" b="1" dirty="0"/>
              <a:t>02.</a:t>
            </a:r>
            <a:r>
              <a:rPr kumimoji="1" lang="ja-JP" altLang="en-US" sz="1000" b="1" dirty="0"/>
              <a:t>ミッション情報</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390672" cy="1323439"/>
          </a:xfrm>
          <a:prstGeom prst="rect">
            <a:avLst/>
          </a:prstGeom>
          <a:noFill/>
        </p:spPr>
        <p:txBody>
          <a:bodyPr wrap="none" rtlCol="0">
            <a:spAutoFit/>
          </a:bodyPr>
          <a:lstStyle/>
          <a:p>
            <a:r>
              <a:rPr kumimoji="1" lang="ja-JP" altLang="en-US" sz="1000" dirty="0"/>
              <a:t>通常ミッションを表示する。</a:t>
            </a:r>
            <a:endParaRPr kumimoji="1" lang="en-US" altLang="ja-JP" sz="1000" dirty="0"/>
          </a:p>
          <a:p>
            <a:r>
              <a:rPr kumimoji="1" lang="ja-JP" altLang="en-US" sz="1000" dirty="0"/>
              <a:t>クリア済のものは達成マークをつける。</a:t>
            </a:r>
            <a:endParaRPr kumimoji="1" lang="en-US" altLang="ja-JP" sz="1000" dirty="0"/>
          </a:p>
          <a:p>
            <a:endParaRPr kumimoji="1" lang="en-US" altLang="ja-JP" sz="1000" dirty="0"/>
          </a:p>
          <a:p>
            <a:r>
              <a:rPr kumimoji="1" lang="ja-JP" altLang="en-US" sz="1000" dirty="0"/>
              <a:t>クリア済の隠しミッションがあれば、</a:t>
            </a:r>
            <a:endParaRPr kumimoji="1" lang="en-US" altLang="ja-JP" sz="1000" dirty="0"/>
          </a:p>
          <a:p>
            <a:r>
              <a:rPr kumimoji="1" lang="ja-JP" altLang="en-US" sz="1000" dirty="0"/>
              <a:t>スクロールバーとともに表示する。</a:t>
            </a:r>
            <a:endParaRPr kumimoji="1" lang="en-US" altLang="ja-JP" sz="1000" dirty="0"/>
          </a:p>
          <a:p>
            <a:endParaRPr kumimoji="1" lang="en-US" altLang="ja-JP" sz="1000" dirty="0"/>
          </a:p>
          <a:p>
            <a:r>
              <a:rPr kumimoji="1" lang="ja-JP" altLang="en-US" sz="1000" dirty="0"/>
              <a:t>これらの情報はバトル開始時のもので、</a:t>
            </a:r>
            <a:endParaRPr kumimoji="1" lang="en-US" altLang="ja-JP" sz="1000" dirty="0"/>
          </a:p>
          <a:p>
            <a:r>
              <a:rPr kumimoji="1" lang="ja-JP" altLang="en-US" sz="1000" dirty="0"/>
              <a:t>今回新たに獲得したミッションについては考慮しない。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97118" y="3180316"/>
            <a:ext cx="1133644" cy="246221"/>
          </a:xfrm>
          <a:prstGeom prst="rect">
            <a:avLst/>
          </a:prstGeom>
          <a:noFill/>
        </p:spPr>
        <p:txBody>
          <a:bodyPr wrap="none" rtlCol="0">
            <a:spAutoFit/>
          </a:bodyPr>
          <a:lstStyle/>
          <a:p>
            <a:r>
              <a:rPr kumimoji="1" lang="en-US" altLang="ja-JP" sz="1000" b="1" dirty="0"/>
              <a:t>03.</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58488" y="3426537"/>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sp>
        <p:nvSpPr>
          <p:cNvPr id="44" name="テキスト ボックス 43">
            <a:extLst>
              <a:ext uri="{FF2B5EF4-FFF2-40B4-BE49-F238E27FC236}">
                <a16:creationId xmlns:a16="http://schemas.microsoft.com/office/drawing/2014/main" id="{3E0D94C5-DF1E-4EE6-8F45-7F398A10B667}"/>
              </a:ext>
            </a:extLst>
          </p:cNvPr>
          <p:cNvSpPr txBox="1"/>
          <p:nvPr/>
        </p:nvSpPr>
        <p:spPr>
          <a:xfrm>
            <a:off x="4130433" y="3918979"/>
            <a:ext cx="825867" cy="246221"/>
          </a:xfrm>
          <a:prstGeom prst="rect">
            <a:avLst/>
          </a:prstGeom>
          <a:noFill/>
        </p:spPr>
        <p:txBody>
          <a:bodyPr wrap="none" rtlCol="0">
            <a:spAutoFit/>
          </a:bodyPr>
          <a:lstStyle/>
          <a:p>
            <a:r>
              <a:rPr kumimoji="1" lang="ja-JP" altLang="en-US" sz="1000" b="1" dirty="0"/>
              <a:t>・類似画面</a:t>
            </a:r>
          </a:p>
        </p:txBody>
      </p:sp>
      <p:sp>
        <p:nvSpPr>
          <p:cNvPr id="45" name="テキスト ボックス 44">
            <a:extLst>
              <a:ext uri="{FF2B5EF4-FFF2-40B4-BE49-F238E27FC236}">
                <a16:creationId xmlns:a16="http://schemas.microsoft.com/office/drawing/2014/main" id="{FA9157D7-5C18-40CD-A4B0-79705FE24BD7}"/>
              </a:ext>
            </a:extLst>
          </p:cNvPr>
          <p:cNvSpPr txBox="1"/>
          <p:nvPr/>
        </p:nvSpPr>
        <p:spPr>
          <a:xfrm>
            <a:off x="4320102" y="4196319"/>
            <a:ext cx="2906565" cy="707886"/>
          </a:xfrm>
          <a:prstGeom prst="rect">
            <a:avLst/>
          </a:prstGeom>
          <a:noFill/>
        </p:spPr>
        <p:txBody>
          <a:bodyPr wrap="none" rtlCol="0">
            <a:spAutoFit/>
          </a:bodyPr>
          <a:lstStyle/>
          <a:p>
            <a:r>
              <a:rPr kumimoji="1" lang="ja-JP" altLang="en-US" sz="1000" dirty="0">
                <a:latin typeface="+mn-ea"/>
              </a:rPr>
              <a:t>本画面の表示物は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ステージ選択仕様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の</a:t>
            </a:r>
            <a:endParaRPr kumimoji="1" lang="en-US" altLang="ja-JP" sz="1000" dirty="0">
              <a:latin typeface="+mn-ea"/>
            </a:endParaRPr>
          </a:p>
          <a:p>
            <a:r>
              <a:rPr kumimoji="1" lang="en-US" altLang="ja-JP" sz="1000" b="1" dirty="0"/>
              <a:t>st110b.</a:t>
            </a:r>
            <a:r>
              <a:rPr kumimoji="1" lang="ja-JP" altLang="en-US" sz="1000" b="1" dirty="0"/>
              <a:t>ミッション確認ウィンドウ</a:t>
            </a:r>
            <a:endParaRPr kumimoji="1" lang="en-US" altLang="ja-JP" sz="1000" b="1" dirty="0">
              <a:latin typeface="+mn-ea"/>
            </a:endParaRPr>
          </a:p>
          <a:p>
            <a:r>
              <a:rPr kumimoji="1" lang="ja-JP" altLang="en-US" sz="1000" dirty="0">
                <a:latin typeface="+mn-ea"/>
              </a:rPr>
              <a:t>と同様となる。（ボタンの表示が違うが）</a:t>
            </a:r>
            <a:endParaRPr kumimoji="1" lang="en-US" altLang="ja-JP" sz="1000" dirty="0">
              <a:latin typeface="+mn-ea"/>
            </a:endParaRPr>
          </a:p>
        </p:txBody>
      </p:sp>
    </p:spTree>
    <p:extLst>
      <p:ext uri="{BB962C8B-B14F-4D97-AF65-F5344CB8AC3E}">
        <p14:creationId xmlns:p14="http://schemas.microsoft.com/office/powerpoint/2010/main" val="1562308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時計 が含まれている画像&#10;&#10;自動的に生成された説明">
            <a:extLst>
              <a:ext uri="{FF2B5EF4-FFF2-40B4-BE49-F238E27FC236}">
                <a16:creationId xmlns:a16="http://schemas.microsoft.com/office/drawing/2014/main" id="{9FA8FAC8-6DB0-4ED0-970C-7481C6E72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963985"/>
            <a:ext cx="2330603" cy="413747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67205" cy="307777"/>
          </a:xfrm>
          <a:prstGeom prst="rect">
            <a:avLst/>
          </a:prstGeom>
          <a:noFill/>
        </p:spPr>
        <p:txBody>
          <a:bodyPr wrap="none" rtlCol="0">
            <a:spAutoFit/>
          </a:bodyPr>
          <a:lstStyle/>
          <a:p>
            <a:r>
              <a:rPr kumimoji="1" lang="ja-JP" altLang="en-US" sz="1400" b="1" dirty="0"/>
              <a:t>●</a:t>
            </a:r>
            <a:r>
              <a:rPr kumimoji="1" lang="en-US" altLang="ja-JP" sz="1400" b="1" dirty="0"/>
              <a:t>bt220.</a:t>
            </a:r>
            <a:r>
              <a:rPr kumimoji="1" lang="ja-JP" altLang="en-US" sz="1400" b="1" dirty="0"/>
              <a:t>サウンド設定</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310829" y="2170367"/>
            <a:ext cx="1902658" cy="349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26857" cy="200055"/>
          </a:xfrm>
          <a:prstGeom prst="rect">
            <a:avLst/>
          </a:prstGeom>
          <a:noFill/>
        </p:spPr>
        <p:txBody>
          <a:bodyPr wrap="none" rtlCol="0">
            <a:spAutoFit/>
          </a:bodyPr>
          <a:lstStyle/>
          <a:p>
            <a:r>
              <a:rPr kumimoji="1" lang="en-US" altLang="ja-JP" sz="700" dirty="0"/>
              <a:t>02.ON/OFF</a:t>
            </a:r>
            <a:r>
              <a:rPr kumimoji="1" lang="ja-JP" altLang="en-US" sz="700" dirty="0"/>
              <a:t>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1271337" y="2170367"/>
            <a:ext cx="1942150" cy="7769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1271337" y="2170367"/>
            <a:ext cx="1942150" cy="1126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80477"/>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80505"/>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サウンド設定というテキスト。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239442" cy="246221"/>
          </a:xfrm>
          <a:prstGeom prst="rect">
            <a:avLst/>
          </a:prstGeom>
          <a:noFill/>
        </p:spPr>
        <p:txBody>
          <a:bodyPr wrap="none" rtlCol="0">
            <a:spAutoFit/>
          </a:bodyPr>
          <a:lstStyle/>
          <a:p>
            <a:r>
              <a:rPr kumimoji="1" lang="en-US" altLang="ja-JP" sz="1000" b="1" dirty="0"/>
              <a:t>02.ON/OFF</a:t>
            </a:r>
            <a:r>
              <a:rPr kumimoji="1" lang="ja-JP" altLang="en-US" sz="1000" b="1" dirty="0"/>
              <a:t>ボタン</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627916" cy="400110"/>
          </a:xfrm>
          <a:prstGeom prst="rect">
            <a:avLst/>
          </a:prstGeom>
          <a:noFill/>
        </p:spPr>
        <p:txBody>
          <a:bodyPr wrap="none" rtlCol="0">
            <a:spAutoFit/>
          </a:bodyPr>
          <a:lstStyle/>
          <a:p>
            <a:r>
              <a:rPr kumimoji="1" lang="ja-JP" altLang="en-US" sz="1000" dirty="0"/>
              <a:t>ボリュームによらず、強制的にミュートするボタン。</a:t>
            </a:r>
            <a:endParaRPr kumimoji="1" lang="en-US" altLang="ja-JP" sz="1000" dirty="0"/>
          </a:p>
          <a:p>
            <a:r>
              <a:rPr kumimoji="1" lang="en-US" altLang="ja-JP" sz="1000" dirty="0"/>
              <a:t>OFF</a:t>
            </a:r>
            <a:r>
              <a:rPr kumimoji="1" lang="ja-JP" altLang="en-US" sz="1000" dirty="0"/>
              <a:t>にすると後述のボリュームバーからツマミがなくなる。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288106"/>
            <a:ext cx="2351926" cy="246221"/>
          </a:xfrm>
          <a:prstGeom prst="rect">
            <a:avLst/>
          </a:prstGeom>
          <a:noFill/>
        </p:spPr>
        <p:txBody>
          <a:bodyPr wrap="none" rtlCol="0">
            <a:spAutoFit/>
          </a:bodyPr>
          <a:lstStyle/>
          <a:p>
            <a:r>
              <a:rPr kumimoji="1" lang="en-US" altLang="ja-JP" sz="1000" b="1" dirty="0"/>
              <a:t>03.</a:t>
            </a:r>
            <a:r>
              <a:rPr kumimoji="1" lang="ja-JP" altLang="en-US" sz="1000" b="1"/>
              <a:t>ボリュームバー</a:t>
            </a:r>
            <a:r>
              <a:rPr kumimoji="1" lang="ja-JP" altLang="en-US" sz="1000" b="1">
                <a:solidFill>
                  <a:srgbClr val="FF0000"/>
                </a:solidFill>
              </a:rPr>
              <a:t>（</a:t>
            </a:r>
            <a:r>
              <a:rPr kumimoji="1" lang="en-US" altLang="ja-JP" sz="1000" b="1" dirty="0">
                <a:solidFill>
                  <a:srgbClr val="FF0000"/>
                </a:solidFill>
              </a:rPr>
              <a:t>20200214</a:t>
            </a:r>
            <a:r>
              <a:rPr kumimoji="1" lang="ja-JP" altLang="en-US" sz="1000" b="1">
                <a:solidFill>
                  <a:srgbClr val="FF0000"/>
                </a:solidFill>
              </a:rPr>
              <a:t>修正）</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534327"/>
            <a:ext cx="3698448" cy="707886"/>
          </a:xfrm>
          <a:prstGeom prst="rect">
            <a:avLst/>
          </a:prstGeom>
          <a:noFill/>
        </p:spPr>
        <p:txBody>
          <a:bodyPr wrap="none" rtlCol="0">
            <a:spAutoFit/>
          </a:bodyPr>
          <a:lstStyle/>
          <a:p>
            <a:r>
              <a:rPr kumimoji="1" lang="en-US" altLang="ja-JP" sz="1000" dirty="0"/>
              <a:t>0</a:t>
            </a:r>
            <a:r>
              <a:rPr kumimoji="1" lang="ja-JP" altLang="en-US" sz="1000"/>
              <a:t>～</a:t>
            </a:r>
            <a:r>
              <a:rPr kumimoji="1" lang="en-US" altLang="ja-JP" sz="1000" dirty="0"/>
              <a:t>10</a:t>
            </a:r>
            <a:r>
              <a:rPr kumimoji="1" lang="ja-JP" altLang="en-US" sz="1000"/>
              <a:t>の</a:t>
            </a:r>
            <a:r>
              <a:rPr kumimoji="1" lang="en-US" altLang="ja-JP" sz="1000" dirty="0"/>
              <a:t>11</a:t>
            </a:r>
            <a:r>
              <a:rPr kumimoji="1" lang="ja-JP" altLang="en-US" sz="1000"/>
              <a:t>段階でで</a:t>
            </a:r>
            <a:r>
              <a:rPr kumimoji="1" lang="ja-JP" altLang="en-US" sz="1000" dirty="0"/>
              <a:t>音量を調整</a:t>
            </a:r>
            <a:r>
              <a:rPr kumimoji="1" lang="ja-JP" altLang="en-US" sz="1000"/>
              <a:t>する。</a:t>
            </a:r>
            <a:endParaRPr kumimoji="1" lang="en-US" altLang="ja-JP" sz="1000" dirty="0"/>
          </a:p>
          <a:p>
            <a:r>
              <a:rPr kumimoji="1" lang="ja-JP" altLang="en-US" sz="1000"/>
              <a:t>初期値は最大値の</a:t>
            </a:r>
            <a:r>
              <a:rPr kumimoji="1" lang="en-US" altLang="ja-JP" sz="1000" dirty="0"/>
              <a:t>10</a:t>
            </a:r>
            <a:r>
              <a:rPr kumimoji="1" lang="ja-JP" altLang="en-US" sz="1000"/>
              <a:t>。。</a:t>
            </a:r>
            <a:endParaRPr kumimoji="1" lang="en-US" altLang="ja-JP" sz="1000" dirty="0"/>
          </a:p>
          <a:p>
            <a:r>
              <a:rPr kumimoji="1" lang="en-US" altLang="ja-JP" sz="1000" dirty="0"/>
              <a:t>0</a:t>
            </a:r>
            <a:r>
              <a:rPr kumimoji="1" lang="ja-JP" altLang="en-US" sz="1000"/>
              <a:t>と</a:t>
            </a:r>
            <a:r>
              <a:rPr kumimoji="1" lang="ja-JP" altLang="en-US" sz="1000" dirty="0"/>
              <a:t>上記</a:t>
            </a:r>
            <a:r>
              <a:rPr kumimoji="1" lang="en-US" altLang="ja-JP" sz="1000" dirty="0"/>
              <a:t>OFF</a:t>
            </a:r>
            <a:r>
              <a:rPr kumimoji="1" lang="ja-JP" altLang="en-US" sz="1000" dirty="0"/>
              <a:t>状態は別物とする。</a:t>
            </a:r>
            <a:endParaRPr kumimoji="1" lang="en-US" altLang="ja-JP" sz="1000" dirty="0"/>
          </a:p>
          <a:p>
            <a:r>
              <a:rPr kumimoji="1" lang="ja-JP" altLang="en-US" sz="1000"/>
              <a:t>（</a:t>
            </a:r>
            <a:r>
              <a:rPr kumimoji="1" lang="en-US" altLang="ja-JP" sz="1000" dirty="0"/>
              <a:t>0</a:t>
            </a:r>
            <a:r>
              <a:rPr kumimoji="1" lang="ja-JP" altLang="en-US" sz="1000"/>
              <a:t>に</a:t>
            </a:r>
            <a:r>
              <a:rPr kumimoji="1" lang="ja-JP" altLang="en-US" sz="1000" dirty="0"/>
              <a:t>したからといってミュートが</a:t>
            </a:r>
            <a:r>
              <a:rPr kumimoji="1" lang="en-US" altLang="ja-JP" sz="1000" dirty="0"/>
              <a:t>OFF</a:t>
            </a:r>
            <a:r>
              <a:rPr kumimoji="1" lang="ja-JP" altLang="en-US" sz="1000" dirty="0"/>
              <a:t>になるわけではない）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323659" y="1739874"/>
            <a:ext cx="889828"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63984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608535"/>
            <a:ext cx="938077" cy="200055"/>
          </a:xfrm>
          <a:prstGeom prst="rect">
            <a:avLst/>
          </a:prstGeom>
          <a:noFill/>
        </p:spPr>
        <p:txBody>
          <a:bodyPr wrap="none" rtlCol="0">
            <a:spAutoFit/>
          </a:bodyPr>
          <a:lstStyle/>
          <a:p>
            <a:r>
              <a:rPr kumimoji="1" lang="en-US" altLang="ja-JP" sz="700" dirty="0"/>
              <a:t>03.</a:t>
            </a:r>
            <a:r>
              <a:rPr kumimoji="1" lang="ja-JP" altLang="en-US" sz="700" dirty="0"/>
              <a:t>ボリュームバー</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a:off x="2793390" y="2588835"/>
            <a:ext cx="420097" cy="1197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0D46196-14F0-45CF-870C-96B378673EA8}"/>
              </a:ext>
            </a:extLst>
          </p:cNvPr>
          <p:cNvCxnSpPr>
            <a:cxnSpLocks/>
            <a:endCxn id="46" idx="1"/>
          </p:cNvCxnSpPr>
          <p:nvPr/>
        </p:nvCxnSpPr>
        <p:spPr>
          <a:xfrm flipV="1">
            <a:off x="2793389" y="2708563"/>
            <a:ext cx="420098" cy="2476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46F738-1618-4A25-AC1A-7F37331C769A}"/>
              </a:ext>
            </a:extLst>
          </p:cNvPr>
          <p:cNvCxnSpPr>
            <a:cxnSpLocks/>
            <a:endCxn id="46" idx="1"/>
          </p:cNvCxnSpPr>
          <p:nvPr/>
        </p:nvCxnSpPr>
        <p:spPr>
          <a:xfrm flipV="1">
            <a:off x="2762880" y="2708563"/>
            <a:ext cx="450607" cy="6510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4DA3C479-ABFD-455E-97BE-00FF32C67E50}"/>
              </a:ext>
            </a:extLst>
          </p:cNvPr>
          <p:cNvSpPr/>
          <p:nvPr/>
        </p:nvSpPr>
        <p:spPr>
          <a:xfrm>
            <a:off x="4331101" y="4504776"/>
            <a:ext cx="2889849" cy="927322"/>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音量とミュートの関係がわかりにくかったり</a:t>
            </a:r>
            <a:endParaRPr kumimoji="1" lang="en-US" altLang="ja-JP" sz="1000" dirty="0">
              <a:solidFill>
                <a:schemeClr val="tx1"/>
              </a:solidFill>
            </a:endParaRPr>
          </a:p>
          <a:p>
            <a:r>
              <a:rPr kumimoji="1" lang="ja-JP" altLang="en-US" sz="1000" dirty="0">
                <a:solidFill>
                  <a:schemeClr val="tx1"/>
                </a:solidFill>
              </a:rPr>
              <a:t>実装が複雑になる場合は要相談。</a:t>
            </a:r>
          </a:p>
        </p:txBody>
      </p:sp>
    </p:spTree>
    <p:extLst>
      <p:ext uri="{BB962C8B-B14F-4D97-AF65-F5344CB8AC3E}">
        <p14:creationId xmlns:p14="http://schemas.microsoft.com/office/powerpoint/2010/main" val="404529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FC4B374B-3755-4573-9DD2-51E3B8A371A8}"/>
              </a:ext>
            </a:extLst>
          </p:cNvPr>
          <p:cNvPicPr>
            <a:picLocks noChangeAspect="1"/>
          </p:cNvPicPr>
          <p:nvPr/>
        </p:nvPicPr>
        <p:blipFill>
          <a:blip r:embed="rId2"/>
          <a:stretch>
            <a:fillRect/>
          </a:stretch>
        </p:blipFill>
        <p:spPr>
          <a:xfrm>
            <a:off x="746765"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bt230.</a:t>
            </a:r>
            <a:r>
              <a:rPr kumimoji="1" lang="ja-JP" altLang="en-US" sz="1400" b="1" dirty="0"/>
              <a:t>ギブアップ</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303253" y="2348294"/>
            <a:ext cx="910234" cy="1978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24826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0490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04931"/>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467068" cy="246221"/>
          </a:xfrm>
          <a:prstGeom prst="rect">
            <a:avLst/>
          </a:prstGeom>
          <a:noFill/>
        </p:spPr>
        <p:txBody>
          <a:bodyPr wrap="none" rtlCol="0">
            <a:spAutoFit/>
          </a:bodyPr>
          <a:lstStyle/>
          <a:p>
            <a:r>
              <a:rPr kumimoji="1" lang="ja-JP" altLang="en-US" sz="1000" dirty="0"/>
              <a:t>撤退というテキスト。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ギブアップ内容のテキスト表示。</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26300"/>
            <a:ext cx="1390124" cy="246221"/>
          </a:xfrm>
          <a:prstGeom prst="rect">
            <a:avLst/>
          </a:prstGeom>
          <a:noFill/>
        </p:spPr>
        <p:txBody>
          <a:bodyPr wrap="none" rtlCol="0">
            <a:spAutoFit/>
          </a:bodyPr>
          <a:lstStyle/>
          <a:p>
            <a:r>
              <a:rPr kumimoji="1" lang="en-US" altLang="ja-JP" sz="1000" b="1" dirty="0"/>
              <a:t>03.</a:t>
            </a:r>
            <a:r>
              <a:rPr kumimoji="1" lang="ja-JP" altLang="en-US" sz="1000" b="1" dirty="0"/>
              <a:t>ギブアップボタン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72521"/>
            <a:ext cx="2108269" cy="246221"/>
          </a:xfrm>
          <a:prstGeom prst="rect">
            <a:avLst/>
          </a:prstGeom>
          <a:noFill/>
        </p:spPr>
        <p:txBody>
          <a:bodyPr wrap="none" rtlCol="0">
            <a:spAutoFit/>
          </a:bodyPr>
          <a:lstStyle/>
          <a:p>
            <a:r>
              <a:rPr kumimoji="1" lang="ja-JP" altLang="en-US" sz="1000" dirty="0"/>
              <a:t>バトルをやめて終了するボタン。</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65054"/>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011275"/>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095873" y="2000098"/>
            <a:ext cx="1117614" cy="525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900070"/>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946518"/>
            <a:ext cx="1027845" cy="200055"/>
          </a:xfrm>
          <a:prstGeom prst="rect">
            <a:avLst/>
          </a:prstGeom>
          <a:noFill/>
        </p:spPr>
        <p:txBody>
          <a:bodyPr wrap="none" rtlCol="0">
            <a:spAutoFit/>
          </a:bodyPr>
          <a:lstStyle/>
          <a:p>
            <a:r>
              <a:rPr kumimoji="1" lang="en-US" altLang="ja-JP" sz="700" dirty="0"/>
              <a:t>03.</a:t>
            </a:r>
            <a:r>
              <a:rPr kumimoji="1" lang="ja-JP" altLang="en-US" sz="700" dirty="0"/>
              <a:t>ギブアップボタン</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flipV="1">
            <a:off x="2639683" y="3046546"/>
            <a:ext cx="573804" cy="2648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4C97560B-0E0B-4E84-8C3A-02467D261C06}"/>
              </a:ext>
            </a:extLst>
          </p:cNvPr>
          <p:cNvPicPr>
            <a:picLocks noChangeAspect="1"/>
          </p:cNvPicPr>
          <p:nvPr/>
        </p:nvPicPr>
        <p:blipFill>
          <a:blip r:embed="rId2"/>
          <a:stretch>
            <a:fillRect/>
          </a:stretch>
        </p:blipFill>
        <p:spPr>
          <a:xfrm>
            <a:off x="746766"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169457" cy="307777"/>
          </a:xfrm>
          <a:prstGeom prst="rect">
            <a:avLst/>
          </a:prstGeom>
          <a:noFill/>
        </p:spPr>
        <p:txBody>
          <a:bodyPr wrap="none" rtlCol="0">
            <a:spAutoFit/>
          </a:bodyPr>
          <a:lstStyle/>
          <a:p>
            <a:r>
              <a:rPr kumimoji="1" lang="ja-JP" altLang="en-US" sz="1400" b="1"/>
              <a:t>●</a:t>
            </a:r>
            <a:r>
              <a:rPr kumimoji="1" lang="en-US" altLang="ja-JP" sz="1400" b="1"/>
              <a:t>bt231.</a:t>
            </a:r>
            <a:r>
              <a:rPr kumimoji="1" lang="ja-JP" altLang="en-US" sz="1400" b="1"/>
              <a:t>ギブアップ２</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r>
              <a:rPr kumimoji="1" lang="ja-JP" altLang="en-US" sz="1000" b="1" dirty="0">
                <a:solidFill>
                  <a:srgbClr val="FF0000"/>
                </a:solidFill>
              </a:rPr>
              <a:t>）</a:t>
            </a:r>
          </a:p>
        </p:txBody>
      </p:sp>
      <p:sp>
        <p:nvSpPr>
          <p:cNvPr id="35" name="テキスト ボックス 34">
            <a:extLst>
              <a:ext uri="{FF2B5EF4-FFF2-40B4-BE49-F238E27FC236}">
                <a16:creationId xmlns:a16="http://schemas.microsoft.com/office/drawing/2014/main" id="{2B8B17F4-83BC-49E7-8646-4BB5AAB82EF7}"/>
              </a:ext>
            </a:extLst>
          </p:cNvPr>
          <p:cNvSpPr txBox="1"/>
          <p:nvPr/>
        </p:nvSpPr>
        <p:spPr>
          <a:xfrm>
            <a:off x="3541364" y="840875"/>
            <a:ext cx="1467068" cy="246221"/>
          </a:xfrm>
          <a:prstGeom prst="rect">
            <a:avLst/>
          </a:prstGeom>
          <a:noFill/>
        </p:spPr>
        <p:txBody>
          <a:bodyPr wrap="none" rtlCol="0">
            <a:spAutoFit/>
          </a:bodyPr>
          <a:lstStyle/>
          <a:p>
            <a:r>
              <a:rPr kumimoji="1" lang="ja-JP" altLang="en-US" sz="1000" b="1"/>
              <a:t>・再確認のウィンドウ</a:t>
            </a:r>
            <a:endParaRPr kumimoji="1" lang="ja-JP" altLang="en-US"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3838466" y="1087096"/>
            <a:ext cx="3640740" cy="553998"/>
          </a:xfrm>
          <a:prstGeom prst="rect">
            <a:avLst/>
          </a:prstGeom>
          <a:noFill/>
        </p:spPr>
        <p:txBody>
          <a:bodyPr wrap="none" rtlCol="0">
            <a:spAutoFit/>
          </a:bodyPr>
          <a:lstStyle/>
          <a:p>
            <a:r>
              <a:rPr kumimoji="1" lang="ja-JP" altLang="en-US" sz="1000"/>
              <a:t>誤ってバトルを終了しないように、</a:t>
            </a:r>
            <a:endParaRPr kumimoji="1" lang="en-US" altLang="ja-JP" sz="1000"/>
          </a:p>
          <a:p>
            <a:r>
              <a:rPr kumimoji="1" lang="ja-JP" altLang="en-US" sz="1000"/>
              <a:t>再度同じ確認を繰り返す。</a:t>
            </a:r>
            <a:endParaRPr kumimoji="1" lang="en-US" altLang="ja-JP" sz="1000"/>
          </a:p>
          <a:p>
            <a:r>
              <a:rPr kumimoji="1" lang="ja-JP" altLang="en-US" sz="1000"/>
              <a:t>本文が少し変わっている以外は、</a:t>
            </a:r>
            <a:r>
              <a:rPr kumimoji="1" lang="en-US" altLang="ja-JP" sz="1000"/>
              <a:t>bt230.</a:t>
            </a:r>
            <a:r>
              <a:rPr kumimoji="1" lang="ja-JP" altLang="en-US" sz="1000"/>
              <a:t>ギブアップと同様。</a:t>
            </a:r>
            <a:endParaRPr kumimoji="1" lang="en-US" altLang="ja-JP" sz="1000" dirty="0"/>
          </a:p>
        </p:txBody>
      </p:sp>
      <p:sp>
        <p:nvSpPr>
          <p:cNvPr id="29" name="テキスト ボックス 28">
            <a:extLst>
              <a:ext uri="{FF2B5EF4-FFF2-40B4-BE49-F238E27FC236}">
                <a16:creationId xmlns:a16="http://schemas.microsoft.com/office/drawing/2014/main" id="{517903E8-FBD5-44D8-9E4D-01B0DE29B7E4}"/>
              </a:ext>
            </a:extLst>
          </p:cNvPr>
          <p:cNvSpPr txBox="1"/>
          <p:nvPr/>
        </p:nvSpPr>
        <p:spPr>
          <a:xfrm>
            <a:off x="3541364" y="1764204"/>
            <a:ext cx="697627" cy="246221"/>
          </a:xfrm>
          <a:prstGeom prst="rect">
            <a:avLst/>
          </a:prstGeom>
          <a:noFill/>
        </p:spPr>
        <p:txBody>
          <a:bodyPr wrap="none" rtlCol="0">
            <a:spAutoFit/>
          </a:bodyPr>
          <a:lstStyle/>
          <a:p>
            <a:r>
              <a:rPr kumimoji="1" lang="ja-JP" altLang="en-US" sz="1000" b="1" dirty="0"/>
              <a:t>・終了時</a:t>
            </a:r>
          </a:p>
        </p:txBody>
      </p:sp>
      <p:sp>
        <p:nvSpPr>
          <p:cNvPr id="30" name="テキスト ボックス 29">
            <a:extLst>
              <a:ext uri="{FF2B5EF4-FFF2-40B4-BE49-F238E27FC236}">
                <a16:creationId xmlns:a16="http://schemas.microsoft.com/office/drawing/2014/main" id="{F82BFE2C-FC58-4E6E-9C3F-317095BB9F07}"/>
              </a:ext>
            </a:extLst>
          </p:cNvPr>
          <p:cNvSpPr txBox="1"/>
          <p:nvPr/>
        </p:nvSpPr>
        <p:spPr>
          <a:xfrm>
            <a:off x="3731033" y="2041544"/>
            <a:ext cx="3775393" cy="1015663"/>
          </a:xfrm>
          <a:prstGeom prst="rect">
            <a:avLst/>
          </a:prstGeom>
          <a:noFill/>
        </p:spPr>
        <p:txBody>
          <a:bodyPr wrap="none" rtlCol="0">
            <a:spAutoFit/>
          </a:bodyPr>
          <a:lstStyle/>
          <a:p>
            <a:r>
              <a:rPr kumimoji="1" lang="ja-JP" altLang="en-US" sz="1000" dirty="0">
                <a:latin typeface="+mn-ea"/>
              </a:rPr>
              <a:t>終了した場合はウィンドウを閉じ、画面をフェードアウトして</a:t>
            </a:r>
            <a:endParaRPr kumimoji="1" lang="en-US" altLang="ja-JP" sz="1000" dirty="0">
              <a:latin typeface="+mn-ea"/>
            </a:endParaRPr>
          </a:p>
          <a:p>
            <a:r>
              <a:rPr kumimoji="1" lang="ja-JP" altLang="en-US" sz="1000" dirty="0">
                <a:latin typeface="+mn-ea"/>
              </a:rPr>
              <a:t>そのままバトルを終了する。</a:t>
            </a:r>
            <a:endParaRPr kumimoji="1" lang="en-US" altLang="ja-JP" sz="1000" dirty="0">
              <a:latin typeface="+mn-ea"/>
            </a:endParaRPr>
          </a:p>
          <a:p>
            <a:r>
              <a:rPr kumimoji="1" lang="ja-JP" altLang="en-US" sz="1000" dirty="0">
                <a:latin typeface="+mn-ea"/>
              </a:rPr>
              <a:t>バトル中に減った数値等は保持し、その他は破棄する。</a:t>
            </a:r>
            <a:endParaRPr kumimoji="1" lang="en-US" altLang="ja-JP" sz="1000" dirty="0">
              <a:latin typeface="+mn-ea"/>
            </a:endParaRPr>
          </a:p>
          <a:p>
            <a:r>
              <a:rPr kumimoji="1" lang="ja-JP" altLang="en-US" sz="1000" dirty="0">
                <a:latin typeface="+mn-ea"/>
              </a:rPr>
              <a:t>（キズナポイントはバトル後減る想定）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遷移先はホーム画面。</a:t>
            </a:r>
            <a:endParaRPr kumimoji="1" lang="en-US" altLang="ja-JP" sz="1000" dirty="0">
              <a:latin typeface="+mn-ea"/>
            </a:endParaRPr>
          </a:p>
        </p:txBody>
      </p:sp>
    </p:spTree>
    <p:extLst>
      <p:ext uri="{BB962C8B-B14F-4D97-AF65-F5344CB8AC3E}">
        <p14:creationId xmlns:p14="http://schemas.microsoft.com/office/powerpoint/2010/main" val="939596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バス が含まれている画像&#10;&#10;自動的に生成された説明">
            <a:extLst>
              <a:ext uri="{FF2B5EF4-FFF2-40B4-BE49-F238E27FC236}">
                <a16:creationId xmlns:a16="http://schemas.microsoft.com/office/drawing/2014/main" id="{F3B588DA-E54A-4FCA-B936-48CB78E4D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3985"/>
            <a:ext cx="2331398" cy="41388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bt300.</a:t>
            </a:r>
            <a:r>
              <a:rPr kumimoji="1" lang="ja-JP" altLang="en-US" sz="1400" b="1" dirty="0"/>
              <a:t>コンティニュー</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44315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343131"/>
            <a:ext cx="1117614" cy="200055"/>
          </a:xfrm>
          <a:prstGeom prst="rect">
            <a:avLst/>
          </a:prstGeom>
          <a:noFill/>
        </p:spPr>
        <p:txBody>
          <a:bodyPr wrap="none" rtlCol="0">
            <a:spAutoFit/>
          </a:bodyPr>
          <a:lstStyle/>
          <a:p>
            <a:r>
              <a:rPr kumimoji="1" lang="en-US" altLang="ja-JP" sz="700" dirty="0"/>
              <a:t>03.</a:t>
            </a:r>
            <a:r>
              <a:rPr kumimoji="1" lang="ja-JP" altLang="en-US" sz="700" dirty="0"/>
              <a:t>コンティニュー価格</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579741"/>
            <a:ext cx="758541" cy="200055"/>
          </a:xfrm>
          <a:prstGeom prst="rect">
            <a:avLst/>
          </a:prstGeom>
          <a:noFill/>
        </p:spPr>
        <p:txBody>
          <a:bodyPr wrap="none" rtlCol="0">
            <a:spAutoFit/>
          </a:bodyPr>
          <a:lstStyle/>
          <a:p>
            <a:r>
              <a:rPr kumimoji="1" lang="en-US" altLang="ja-JP" sz="700" dirty="0"/>
              <a:t>06.</a:t>
            </a:r>
            <a:r>
              <a:rPr kumimoji="1" lang="ja-JP" altLang="en-US" sz="700" dirty="0"/>
              <a:t>敗北ボタン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679769"/>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80080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700781"/>
            <a:ext cx="758541" cy="200055"/>
          </a:xfrm>
          <a:prstGeom prst="rect">
            <a:avLst/>
          </a:prstGeom>
          <a:noFill/>
        </p:spPr>
        <p:txBody>
          <a:bodyPr wrap="none" rtlCol="0">
            <a:spAutoFit/>
          </a:bodyPr>
          <a:lstStyle/>
          <a:p>
            <a:r>
              <a:rPr kumimoji="1" lang="en-US" altLang="ja-JP" sz="700" dirty="0"/>
              <a:t>04.</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3070032"/>
            <a:ext cx="1117614" cy="200055"/>
          </a:xfrm>
          <a:prstGeom prst="rect">
            <a:avLst/>
          </a:prstGeom>
          <a:noFill/>
        </p:spPr>
        <p:txBody>
          <a:bodyPr wrap="none" rtlCol="0">
            <a:spAutoFit/>
          </a:bodyPr>
          <a:lstStyle/>
          <a:p>
            <a:r>
              <a:rPr kumimoji="1" lang="en-US" altLang="ja-JP" sz="700" dirty="0"/>
              <a:t>05.</a:t>
            </a:r>
            <a:r>
              <a:rPr kumimoji="1" lang="ja-JP" altLang="en-US" sz="700" dirty="0"/>
              <a:t>所持クリスタル状況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128012" y="3170060"/>
            <a:ext cx="1085475" cy="414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910446"/>
            <a:ext cx="758541" cy="200055"/>
          </a:xfrm>
          <a:prstGeom prst="rect">
            <a:avLst/>
          </a:prstGeom>
          <a:noFill/>
        </p:spPr>
        <p:txBody>
          <a:bodyPr wrap="none" rtlCol="0">
            <a:spAutoFit/>
          </a:bodyPr>
          <a:lstStyle/>
          <a:p>
            <a:r>
              <a:rPr kumimoji="1" lang="en-US" altLang="ja-JP" sz="700" dirty="0"/>
              <a:t>07.</a:t>
            </a:r>
            <a:r>
              <a:rPr kumimoji="1" lang="ja-JP" altLang="en-US" sz="700" dirty="0"/>
              <a:t>復活ボタン</a:t>
            </a:r>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4010474"/>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1148602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B17E2A3F-F6F2-4A8E-A151-4BDCE247223A}"/>
              </a:ext>
            </a:extLst>
          </p:cNvPr>
          <p:cNvPicPr>
            <a:picLocks noChangeAspect="1"/>
          </p:cNvPicPr>
          <p:nvPr/>
        </p:nvPicPr>
        <p:blipFill>
          <a:blip r:embed="rId2"/>
          <a:stretch>
            <a:fillRect/>
          </a:stretch>
        </p:blipFill>
        <p:spPr>
          <a:xfrm>
            <a:off x="744742" y="956489"/>
            <a:ext cx="2341357" cy="416054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44423" cy="307777"/>
          </a:xfrm>
          <a:prstGeom prst="rect">
            <a:avLst/>
          </a:prstGeom>
          <a:noFill/>
        </p:spPr>
        <p:txBody>
          <a:bodyPr wrap="none" rtlCol="0">
            <a:spAutoFit/>
          </a:bodyPr>
          <a:lstStyle/>
          <a:p>
            <a:r>
              <a:rPr kumimoji="1" lang="ja-JP" altLang="en-US" sz="1400" b="1"/>
              <a:t>●</a:t>
            </a:r>
            <a:r>
              <a:rPr kumimoji="1" lang="en-US" altLang="ja-JP" sz="1400" b="1"/>
              <a:t>bt301.</a:t>
            </a:r>
            <a:r>
              <a:rPr kumimoji="1" lang="ja-JP" altLang="en-US" sz="1400" b="1"/>
              <a:t>クリスタル不足ウィンドウ</a:t>
            </a:r>
            <a:endParaRPr kumimoji="1" lang="ja-JP" altLang="en-US" sz="1400" b="1" dirty="0"/>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76648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666456"/>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2075076"/>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975048"/>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310307"/>
            <a:ext cx="848309" cy="200055"/>
          </a:xfrm>
          <a:prstGeom prst="rect">
            <a:avLst/>
          </a:prstGeom>
          <a:noFill/>
        </p:spPr>
        <p:txBody>
          <a:bodyPr wrap="none" rtlCol="0">
            <a:spAutoFit/>
          </a:bodyPr>
          <a:lstStyle/>
          <a:p>
            <a:r>
              <a:rPr kumimoji="1" lang="en-US" altLang="ja-JP" sz="700"/>
              <a:t>06.</a:t>
            </a:r>
            <a:r>
              <a:rPr kumimoji="1" lang="ja-JP" altLang="en-US" sz="700"/>
              <a:t>やめるボタン</a:t>
            </a:r>
            <a:endParaRPr kumimoji="1" lang="ja-JP" altLang="en-US" sz="700" dirty="0"/>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410335"/>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705441"/>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605413"/>
            <a:ext cx="758541" cy="200055"/>
          </a:xfrm>
          <a:prstGeom prst="rect">
            <a:avLst/>
          </a:prstGeom>
          <a:noFill/>
        </p:spPr>
        <p:txBody>
          <a:bodyPr wrap="none" rtlCol="0">
            <a:spAutoFit/>
          </a:bodyPr>
          <a:lstStyle/>
          <a:p>
            <a:r>
              <a:rPr kumimoji="1" lang="en-US" altLang="ja-JP" sz="700"/>
              <a:t>03.</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2973976"/>
            <a:ext cx="1117614" cy="200055"/>
          </a:xfrm>
          <a:prstGeom prst="rect">
            <a:avLst/>
          </a:prstGeom>
          <a:noFill/>
        </p:spPr>
        <p:txBody>
          <a:bodyPr wrap="none" rtlCol="0">
            <a:spAutoFit/>
          </a:bodyPr>
          <a:lstStyle/>
          <a:p>
            <a:r>
              <a:rPr kumimoji="1" lang="en-US" altLang="ja-JP" sz="700"/>
              <a:t>05.</a:t>
            </a:r>
            <a:r>
              <a:rPr kumimoji="1" lang="ja-JP" altLang="en-US" sz="700"/>
              <a:t>不足クリスタル</a:t>
            </a:r>
            <a:r>
              <a:rPr kumimoji="1" lang="ja-JP" altLang="en-US" sz="700" dirty="0"/>
              <a:t>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287538" y="3074004"/>
            <a:ext cx="925949" cy="2870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536409"/>
            <a:ext cx="938077" cy="200055"/>
          </a:xfrm>
          <a:prstGeom prst="rect">
            <a:avLst/>
          </a:prstGeom>
          <a:noFill/>
        </p:spPr>
        <p:txBody>
          <a:bodyPr wrap="none" rtlCol="0">
            <a:spAutoFit/>
          </a:bodyPr>
          <a:lstStyle/>
          <a:p>
            <a:r>
              <a:rPr kumimoji="1" lang="en-US" altLang="ja-JP" sz="700"/>
              <a:t>07.</a:t>
            </a:r>
            <a:r>
              <a:rPr kumimoji="1" lang="ja-JP" altLang="en-US" sz="700"/>
              <a:t>ショップボタン</a:t>
            </a:r>
            <a:endParaRPr kumimoji="1" lang="ja-JP" altLang="en-US" sz="700" dirty="0"/>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3636437"/>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2482878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2017461" y="2430602"/>
            <a:ext cx="5109091" cy="1261884"/>
          </a:xfrm>
          <a:prstGeom prst="rect">
            <a:avLst/>
          </a:prstGeom>
          <a:noFill/>
        </p:spPr>
        <p:txBody>
          <a:bodyPr wrap="none" rtlCol="0">
            <a:spAutoFit/>
          </a:bodyPr>
          <a:lstStyle/>
          <a:p>
            <a:pPr algn="ctr"/>
            <a:r>
              <a:rPr kumimoji="1" lang="ja-JP" altLang="en-US" sz="4800" b="1">
                <a:latin typeface="+mn-ea"/>
              </a:rPr>
              <a:t>バトルカメラ仕様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バトルカメラ仕様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412432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65093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56</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025E8D83-77B0-46E8-979C-DF3F7E669A6C}"/>
              </a:ext>
            </a:extLst>
          </p:cNvPr>
          <p:cNvSpPr txBox="1"/>
          <p:nvPr/>
        </p:nvSpPr>
        <p:spPr>
          <a:xfrm>
            <a:off x="736962" y="4192891"/>
            <a:ext cx="2287806" cy="246221"/>
          </a:xfrm>
          <a:prstGeom prst="rect">
            <a:avLst/>
          </a:prstGeom>
          <a:noFill/>
        </p:spPr>
        <p:txBody>
          <a:bodyPr wrap="none" rtlCol="0">
            <a:spAutoFit/>
          </a:bodyPr>
          <a:lstStyle/>
          <a:p>
            <a:r>
              <a:rPr kumimoji="1" lang="ja-JP" altLang="en-US" sz="1000" b="1">
                <a:latin typeface="+mn-ea"/>
              </a:rPr>
              <a:t>・固定カメラ後</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000" b="1">
              <a:solidFill>
                <a:srgbClr val="FF0000"/>
              </a:solidFill>
              <a:latin typeface="+mn-ea"/>
            </a:endParaRPr>
          </a:p>
        </p:txBody>
      </p:sp>
      <p:sp>
        <p:nvSpPr>
          <p:cNvPr id="17" name="テキスト ボックス 16">
            <a:extLst>
              <a:ext uri="{FF2B5EF4-FFF2-40B4-BE49-F238E27FC236}">
                <a16:creationId xmlns:a16="http://schemas.microsoft.com/office/drawing/2014/main" id="{24D19E21-330B-4EEE-867F-EA9389B89829}"/>
              </a:ext>
            </a:extLst>
          </p:cNvPr>
          <p:cNvSpPr txBox="1"/>
          <p:nvPr/>
        </p:nvSpPr>
        <p:spPr>
          <a:xfrm>
            <a:off x="900152" y="4470507"/>
            <a:ext cx="6147837" cy="400110"/>
          </a:xfrm>
          <a:prstGeom prst="rect">
            <a:avLst/>
          </a:prstGeom>
          <a:noFill/>
        </p:spPr>
        <p:txBody>
          <a:bodyPr wrap="none" rtlCol="0">
            <a:spAutoFit/>
          </a:bodyPr>
          <a:lstStyle/>
          <a:p>
            <a:r>
              <a:rPr kumimoji="1" lang="ja-JP" altLang="en-US" sz="1000">
                <a:latin typeface="+mn-ea"/>
              </a:rPr>
              <a:t>固定カメラは攻撃時前提のため、上記仕様ではなく、</a:t>
            </a:r>
            <a:r>
              <a:rPr kumimoji="1" lang="en-US" altLang="ja-JP" sz="1000">
                <a:latin typeface="+mn-ea"/>
              </a:rPr>
              <a:t>1st</a:t>
            </a:r>
            <a:r>
              <a:rPr kumimoji="1" lang="ja-JP" altLang="en-US" sz="1000">
                <a:latin typeface="+mn-ea"/>
              </a:rPr>
              <a:t>プレイアブルのものと同様の抽選条件となる。</a:t>
            </a:r>
            <a:endParaRPr kumimoji="1" lang="en-US" altLang="ja-JP" sz="1000">
              <a:latin typeface="+mn-ea"/>
            </a:endParaRPr>
          </a:p>
          <a:p>
            <a:r>
              <a:rPr kumimoji="1" lang="ja-JP" altLang="en-US" sz="1000">
                <a:latin typeface="+mn-ea"/>
              </a:rPr>
              <a:t>終了後については通常の演出カメラと同様の抽選を行う。</a:t>
            </a:r>
            <a:endParaRPr kumimoji="1" lang="en-US" altLang="ja-JP" sz="100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57</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9464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52060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58</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59</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3070071" cy="246221"/>
          </a:xfrm>
          <a:prstGeom prst="rect">
            <a:avLst/>
          </a:prstGeom>
          <a:noFill/>
        </p:spPr>
        <p:txBody>
          <a:bodyPr wrap="none" rtlCol="0">
            <a:spAutoFit/>
          </a:bodyPr>
          <a:lstStyle/>
          <a:p>
            <a:r>
              <a:rPr kumimoji="1" lang="ja-JP" altLang="en-US" sz="1000" b="1"/>
              <a:t>○勝利</a:t>
            </a:r>
            <a:r>
              <a:rPr kumimoji="1" lang="ja-JP" altLang="en-US" sz="1000" b="1" dirty="0"/>
              <a:t>ポーズのキャラ</a:t>
            </a:r>
            <a:r>
              <a:rPr kumimoji="1" lang="ja-JP" altLang="en-US" sz="1000" b="1"/>
              <a:t>について</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a:t>・</a:t>
            </a:r>
            <a:r>
              <a:rPr lang="en-US" altLang="ja-JP" b="1"/>
              <a:t>MVP</a:t>
            </a:r>
            <a:r>
              <a:rPr lang="ja-JP" altLang="en-US" b="1"/>
              <a:t>なし</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760382" y="5502715"/>
            <a:ext cx="84670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あり</a:t>
            </a:r>
            <a:endParaRPr kumimoji="1" lang="ja-JP" altLang="en-US" sz="1000" b="1" dirty="0"/>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002509" y="5761123"/>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のキャラが行う。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8" name="四角形: 角を丸くする 7">
            <a:extLst>
              <a:ext uri="{FF2B5EF4-FFF2-40B4-BE49-F238E27FC236}">
                <a16:creationId xmlns:a16="http://schemas.microsoft.com/office/drawing/2014/main" id="{055434B4-A1B7-49C8-B5BC-C22DB8655F4A}"/>
              </a:ext>
            </a:extLst>
          </p:cNvPr>
          <p:cNvSpPr/>
          <p:nvPr/>
        </p:nvSpPr>
        <p:spPr>
          <a:xfrm>
            <a:off x="5188007" y="4639527"/>
            <a:ext cx="3288325" cy="8256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a:solidFill>
                  <a:srgbClr val="FF0000"/>
                </a:solidFill>
              </a:rPr>
              <a:t>20200206</a:t>
            </a:r>
            <a:r>
              <a:rPr kumimoji="1" lang="ja-JP" altLang="en-US" sz="1000" b="1">
                <a:solidFill>
                  <a:srgbClr val="FF0000"/>
                </a:solidFill>
              </a:rPr>
              <a:t>追記</a:t>
            </a:r>
            <a:endParaRPr kumimoji="1" lang="en-US" altLang="ja-JP" sz="1000" b="1">
              <a:solidFill>
                <a:srgbClr val="FF0000"/>
              </a:solidFill>
            </a:endParaRPr>
          </a:p>
          <a:p>
            <a:r>
              <a:rPr kumimoji="1" lang="ja-JP" altLang="en-US" sz="1000">
                <a:solidFill>
                  <a:schemeClr val="tx1"/>
                </a:solidFill>
              </a:rPr>
              <a:t>怪獣のやられシーンについては、バトルで発生したエフェクトは消して、専用のエフェクトを使う想定。</a:t>
            </a:r>
            <a:endParaRPr kumimoji="1" lang="en-US" altLang="ja-JP" sz="1000">
              <a:solidFill>
                <a:schemeClr val="tx1"/>
              </a:solidFill>
            </a:endParaRPr>
          </a:p>
        </p:txBody>
      </p:sp>
    </p:spTree>
    <p:extLst>
      <p:ext uri="{BB962C8B-B14F-4D97-AF65-F5344CB8AC3E}">
        <p14:creationId xmlns:p14="http://schemas.microsoft.com/office/powerpoint/2010/main" val="2350638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60</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61</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62</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63</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64</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844322" cy="307777"/>
          </a:xfrm>
          <a:prstGeom prst="rect">
            <a:avLst/>
          </a:prstGeom>
          <a:noFill/>
        </p:spPr>
        <p:txBody>
          <a:bodyPr wrap="none" rtlCol="0">
            <a:spAutoFit/>
          </a:bodyPr>
          <a:lstStyle/>
          <a:p>
            <a:r>
              <a:rPr kumimoji="1" lang="ja-JP" altLang="en-US" sz="1400" b="1"/>
              <a:t>●効果系のエフェクトについて</a:t>
            </a:r>
            <a:r>
              <a:rPr kumimoji="1" lang="ja-JP" altLang="en-US" sz="1000" b="1">
                <a:solidFill>
                  <a:srgbClr val="FF0000"/>
                </a:solidFill>
              </a:rPr>
              <a:t>（</a:t>
            </a:r>
            <a:r>
              <a:rPr kumimoji="1" lang="en-US" altLang="ja-JP" sz="1000" b="1">
                <a:solidFill>
                  <a:srgbClr val="FF0000"/>
                </a:solidFill>
              </a:rPr>
              <a:t>20200306</a:t>
            </a:r>
            <a:r>
              <a:rPr kumimoji="1" lang="ja-JP" altLang="en-US" sz="1000" b="1">
                <a:solidFill>
                  <a:srgbClr val="FF0000"/>
                </a:solidFill>
              </a:rPr>
              <a:t>修正）</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031873" cy="246221"/>
          </a:xfrm>
          <a:prstGeom prst="rect">
            <a:avLst/>
          </a:prstGeom>
          <a:noFill/>
        </p:spPr>
        <p:txBody>
          <a:bodyPr wrap="none" rtlCol="0">
            <a:spAutoFit/>
          </a:bodyPr>
          <a:lstStyle/>
          <a:p>
            <a:r>
              <a:rPr kumimoji="1" lang="ja-JP" altLang="en-US" sz="1000">
                <a:latin typeface="+mn-ea"/>
              </a:rPr>
              <a:t>効果が発生したときに発生するエフェクトについては以下の通り。</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9C2EDBBA-A560-47D3-A642-66078DEFF82D}"/>
              </a:ext>
            </a:extLst>
          </p:cNvPr>
          <p:cNvSpPr txBox="1"/>
          <p:nvPr/>
        </p:nvSpPr>
        <p:spPr>
          <a:xfrm>
            <a:off x="591845" y="1188921"/>
            <a:ext cx="2031325" cy="276999"/>
          </a:xfrm>
          <a:prstGeom prst="rect">
            <a:avLst/>
          </a:prstGeom>
          <a:noFill/>
        </p:spPr>
        <p:txBody>
          <a:bodyPr wrap="none" rtlCol="0">
            <a:spAutoFit/>
          </a:bodyPr>
          <a:lstStyle/>
          <a:p>
            <a:r>
              <a:rPr kumimoji="1" lang="ja-JP" altLang="en-US" sz="1200" b="1"/>
              <a:t>○単発（発生）エフェクト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745669" y="1471198"/>
            <a:ext cx="5827236" cy="861774"/>
          </a:xfrm>
          <a:prstGeom prst="rect">
            <a:avLst/>
          </a:prstGeom>
          <a:noFill/>
        </p:spPr>
        <p:txBody>
          <a:bodyPr wrap="none" rtlCol="0">
            <a:spAutoFit/>
          </a:bodyPr>
          <a:lstStyle/>
          <a:p>
            <a:r>
              <a:rPr kumimoji="1" lang="ja-JP" altLang="en-US" sz="1000">
                <a:latin typeface="+mn-ea"/>
              </a:rPr>
              <a:t>効果が発生したときにのみ単発で再生するエフェクト。</a:t>
            </a:r>
            <a:endParaRPr kumimoji="1" lang="en-US" altLang="ja-JP" sz="1000">
              <a:latin typeface="+mn-ea"/>
            </a:endParaRPr>
          </a:p>
          <a:p>
            <a:r>
              <a:rPr kumimoji="1" lang="ja-JP" altLang="en-US" sz="1000">
                <a:latin typeface="+mn-ea"/>
              </a:rPr>
              <a:t>基本的には全ての効果で発生する。</a:t>
            </a:r>
            <a:endParaRPr kumimoji="1" lang="en-US" altLang="ja-JP" sz="1000">
              <a:latin typeface="+mn-ea"/>
            </a:endParaRPr>
          </a:p>
          <a:p>
            <a:endParaRPr kumimoji="1" lang="en-US" altLang="ja-JP" sz="1000">
              <a:latin typeface="+mn-ea"/>
            </a:endParaRPr>
          </a:p>
          <a:p>
            <a:r>
              <a:rPr kumimoji="1" lang="ja-JP" altLang="en-US" sz="1000">
                <a:latin typeface="+mn-ea"/>
              </a:rPr>
              <a:t>用意するエフェクトとしては以下の通り。</a:t>
            </a:r>
            <a:endParaRPr kumimoji="1" lang="en-US" altLang="ja-JP" sz="1000">
              <a:latin typeface="+mn-ea"/>
            </a:endParaRPr>
          </a:p>
          <a:p>
            <a:r>
              <a:rPr kumimoji="1" lang="ja-JP" altLang="en-US" sz="1000">
                <a:latin typeface="+mn-ea"/>
              </a:rPr>
              <a:t>下記の内複数の効果が同時に発生する場合は、</a:t>
            </a:r>
            <a:r>
              <a:rPr kumimoji="1" lang="ja-JP" altLang="en-US" sz="1000" b="1">
                <a:latin typeface="+mn-ea"/>
              </a:rPr>
              <a:t>発生のタイミングに合わせて重ねて表示していく。</a:t>
            </a:r>
            <a:endParaRPr kumimoji="1" lang="en-US" altLang="ja-JP" sz="1000" b="1">
              <a:latin typeface="+mn-ea"/>
            </a:endParaRPr>
          </a:p>
        </p:txBody>
      </p:sp>
      <p:graphicFrame>
        <p:nvGraphicFramePr>
          <p:cNvPr id="2" name="表 2">
            <a:extLst>
              <a:ext uri="{FF2B5EF4-FFF2-40B4-BE49-F238E27FC236}">
                <a16:creationId xmlns:a16="http://schemas.microsoft.com/office/drawing/2014/main" id="{8E2D9F4F-1F30-4569-B4BD-18906509BD5F}"/>
              </a:ext>
            </a:extLst>
          </p:cNvPr>
          <p:cNvGraphicFramePr>
            <a:graphicFrameLocks noGrp="1"/>
          </p:cNvGraphicFramePr>
          <p:nvPr>
            <p:extLst>
              <p:ext uri="{D42A27DB-BD31-4B8C-83A1-F6EECF244321}">
                <p14:modId xmlns:p14="http://schemas.microsoft.com/office/powerpoint/2010/main" val="3157874738"/>
              </p:ext>
            </p:extLst>
          </p:nvPr>
        </p:nvGraphicFramePr>
        <p:xfrm>
          <a:off x="778192" y="2433864"/>
          <a:ext cx="5193983" cy="411480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32168">
                  <a:extLst>
                    <a:ext uri="{9D8B030D-6E8A-4147-A177-3AD203B41FA5}">
                      <a16:colId xmlns:a16="http://schemas.microsoft.com/office/drawing/2014/main" val="2987430031"/>
                    </a:ext>
                  </a:extLst>
                </a:gridCol>
                <a:gridCol w="598805">
                  <a:extLst>
                    <a:ext uri="{9D8B030D-6E8A-4147-A177-3AD203B41FA5}">
                      <a16:colId xmlns:a16="http://schemas.microsoft.com/office/drawing/2014/main" val="1470878247"/>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段階</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en-US" altLang="ja-JP" sz="1000"/>
                        <a:t>ATK</a:t>
                      </a:r>
                      <a:r>
                        <a:rPr kumimoji="1" lang="ja-JP" altLang="en-US" sz="1000"/>
                        <a:t>バフ</a:t>
                      </a:r>
                    </a:p>
                  </a:txBody>
                  <a:tcPr/>
                </a:tc>
                <a:tc>
                  <a:txBody>
                    <a:bodyPr/>
                    <a:lstStyle/>
                    <a:p>
                      <a:r>
                        <a:rPr kumimoji="1" lang="ja-JP" altLang="en-US" sz="1000"/>
                        <a:t>強・弱</a:t>
                      </a:r>
                    </a:p>
                  </a:txBody>
                  <a:tcPr/>
                </a:tc>
                <a:tc>
                  <a:txBody>
                    <a:bodyPr/>
                    <a:lstStyle/>
                    <a:p>
                      <a:r>
                        <a:rPr kumimoji="1" lang="ja-JP" altLang="en-US" sz="1000"/>
                        <a:t>下から上に上昇していくイメージ。</a:t>
                      </a:r>
                    </a:p>
                  </a:txBody>
                  <a:tcPr/>
                </a:tc>
                <a:extLst>
                  <a:ext uri="{0D108BD9-81ED-4DB2-BD59-A6C34878D82A}">
                    <a16:rowId xmlns:a16="http://schemas.microsoft.com/office/drawing/2014/main" val="2903527879"/>
                  </a:ext>
                </a:extLst>
              </a:tr>
              <a:tr h="0">
                <a:tc>
                  <a:txBody>
                    <a:bodyPr/>
                    <a:lstStyle/>
                    <a:p>
                      <a:r>
                        <a:rPr kumimoji="1" lang="en-US" altLang="ja-JP" sz="1000"/>
                        <a:t>2</a:t>
                      </a:r>
                      <a:endParaRPr kumimoji="1" lang="ja-JP" altLang="en-US" sz="1000"/>
                    </a:p>
                  </a:txBody>
                  <a:tcPr/>
                </a:tc>
                <a:tc>
                  <a:txBody>
                    <a:bodyPr/>
                    <a:lstStyle/>
                    <a:p>
                      <a:r>
                        <a:rPr kumimoji="1" lang="en-US" altLang="ja-JP" sz="1000"/>
                        <a:t>DEF</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2007473377"/>
                  </a:ext>
                </a:extLst>
              </a:tr>
              <a:tr h="0">
                <a:tc>
                  <a:txBody>
                    <a:bodyPr/>
                    <a:lstStyle/>
                    <a:p>
                      <a:r>
                        <a:rPr kumimoji="1" lang="en-US" altLang="ja-JP" sz="1000"/>
                        <a:t>3</a:t>
                      </a:r>
                      <a:endParaRPr kumimoji="1" lang="ja-JP" altLang="en-US" sz="1000"/>
                    </a:p>
                  </a:txBody>
                  <a:tcPr/>
                </a:tc>
                <a:tc>
                  <a:txBody>
                    <a:bodyPr/>
                    <a:lstStyle/>
                    <a:p>
                      <a:r>
                        <a:rPr kumimoji="1" lang="en-US" altLang="ja-JP" sz="1000"/>
                        <a:t>SPD</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1971427346"/>
                  </a:ext>
                </a:extLst>
              </a:tr>
              <a:tr h="0">
                <a:tc>
                  <a:txBody>
                    <a:bodyPr/>
                    <a:lstStyle/>
                    <a:p>
                      <a:r>
                        <a:rPr kumimoji="1" lang="en-US" altLang="ja-JP" sz="1000"/>
                        <a:t>4</a:t>
                      </a:r>
                      <a:endParaRPr kumimoji="1" lang="ja-JP" altLang="en-US" sz="1000"/>
                    </a:p>
                  </a:txBody>
                  <a:tcPr/>
                </a:tc>
                <a:tc>
                  <a:txBody>
                    <a:bodyPr/>
                    <a:lstStyle/>
                    <a:p>
                      <a:r>
                        <a:rPr kumimoji="1" lang="en-US" altLang="ja-JP" sz="1000"/>
                        <a:t>ATK</a:t>
                      </a:r>
                      <a:r>
                        <a:rPr kumimoji="1" lang="ja-JP" altLang="en-US" sz="1000"/>
                        <a:t>デバフ</a:t>
                      </a:r>
                      <a:endParaRPr kumimoji="1" lang="en-US" altLang="ja-JP" sz="1000"/>
                    </a:p>
                  </a:txBody>
                  <a:tcPr/>
                </a:tc>
                <a:tc>
                  <a:txBody>
                    <a:bodyPr/>
                    <a:lstStyle/>
                    <a:p>
                      <a:r>
                        <a:rPr kumimoji="1" lang="ja-JP" altLang="en-US" sz="1000"/>
                        <a:t>強・弱</a:t>
                      </a:r>
                    </a:p>
                  </a:txBody>
                  <a:tcPr/>
                </a:tc>
                <a:tc>
                  <a:txBody>
                    <a:bodyPr/>
                    <a:lstStyle/>
                    <a:p>
                      <a:r>
                        <a:rPr kumimoji="1" lang="en-US" altLang="ja-JP" sz="1000"/>
                        <a:t>1</a:t>
                      </a:r>
                      <a:r>
                        <a:rPr kumimoji="1" lang="ja-JP" altLang="en-US" sz="1000"/>
                        <a:t>と同じイメージで上から下に下降していくイメージ。</a:t>
                      </a:r>
                    </a:p>
                  </a:txBody>
                  <a:tcPr/>
                </a:tc>
                <a:extLst>
                  <a:ext uri="{0D108BD9-81ED-4DB2-BD59-A6C34878D82A}">
                    <a16:rowId xmlns:a16="http://schemas.microsoft.com/office/drawing/2014/main" val="3192598807"/>
                  </a:ext>
                </a:extLst>
              </a:tr>
              <a:tr h="0">
                <a:tc>
                  <a:txBody>
                    <a:bodyPr/>
                    <a:lstStyle/>
                    <a:p>
                      <a:r>
                        <a:rPr kumimoji="1" lang="en-US" altLang="ja-JP" sz="1000"/>
                        <a:t>5</a:t>
                      </a:r>
                      <a:endParaRPr kumimoji="1" lang="ja-JP" altLang="en-US" sz="1000"/>
                    </a:p>
                  </a:txBody>
                  <a:tcPr/>
                </a:tc>
                <a:tc>
                  <a:txBody>
                    <a:bodyPr/>
                    <a:lstStyle/>
                    <a:p>
                      <a:r>
                        <a:rPr kumimoji="1" lang="en-US" altLang="ja-JP" sz="1000"/>
                        <a:t>DEF</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2</a:t>
                      </a:r>
                      <a:r>
                        <a:rPr kumimoji="1" lang="ja-JP" altLang="en-US" sz="1000"/>
                        <a:t>と同じイメージで上から下に下降していくイメージ。</a:t>
                      </a:r>
                    </a:p>
                  </a:txBody>
                  <a:tcPr/>
                </a:tc>
                <a:extLst>
                  <a:ext uri="{0D108BD9-81ED-4DB2-BD59-A6C34878D82A}">
                    <a16:rowId xmlns:a16="http://schemas.microsoft.com/office/drawing/2014/main" val="3389581404"/>
                  </a:ext>
                </a:extLst>
              </a:tr>
              <a:tr h="0">
                <a:tc>
                  <a:txBody>
                    <a:bodyPr/>
                    <a:lstStyle/>
                    <a:p>
                      <a:r>
                        <a:rPr kumimoji="1" lang="en-US" altLang="ja-JP" sz="1000"/>
                        <a:t>6</a:t>
                      </a:r>
                      <a:endParaRPr kumimoji="1" lang="ja-JP" altLang="en-US" sz="1000"/>
                    </a:p>
                  </a:txBody>
                  <a:tcPr/>
                </a:tc>
                <a:tc>
                  <a:txBody>
                    <a:bodyPr/>
                    <a:lstStyle/>
                    <a:p>
                      <a:r>
                        <a:rPr kumimoji="1" lang="en-US" altLang="ja-JP" sz="1000"/>
                        <a:t>SPD</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3</a:t>
                      </a:r>
                      <a:r>
                        <a:rPr kumimoji="1" lang="ja-JP" altLang="en-US" sz="1000"/>
                        <a:t>と同じイメージで上から下に下降していくイメージ。</a:t>
                      </a:r>
                    </a:p>
                  </a:txBody>
                  <a:tcPr/>
                </a:tc>
                <a:extLst>
                  <a:ext uri="{0D108BD9-81ED-4DB2-BD59-A6C34878D82A}">
                    <a16:rowId xmlns:a16="http://schemas.microsoft.com/office/drawing/2014/main" val="2343254507"/>
                  </a:ext>
                </a:extLst>
              </a:tr>
              <a:tr h="0">
                <a:tc>
                  <a:txBody>
                    <a:bodyPr/>
                    <a:lstStyle/>
                    <a:p>
                      <a:r>
                        <a:rPr kumimoji="1" lang="en-US" altLang="ja-JP" sz="1000"/>
                        <a:t>7</a:t>
                      </a:r>
                      <a:endParaRPr kumimoji="1" lang="ja-JP" altLang="en-US" sz="1000"/>
                    </a:p>
                  </a:txBody>
                  <a:tcPr/>
                </a:tc>
                <a:tc>
                  <a:txBody>
                    <a:bodyPr/>
                    <a:lstStyle/>
                    <a:p>
                      <a:r>
                        <a:rPr kumimoji="1" lang="ja-JP" altLang="en-US" sz="1000"/>
                        <a:t>回復系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HP</a:t>
                      </a:r>
                      <a:r>
                        <a:rPr kumimoji="1" lang="ja-JP" altLang="en-US" sz="1000"/>
                        <a:t>が回復する効果の発生。直、継続共通。</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いわゆる一般的な回復のイメージ。</a:t>
                      </a:r>
                    </a:p>
                  </a:txBody>
                  <a:tcPr/>
                </a:tc>
                <a:extLst>
                  <a:ext uri="{0D108BD9-81ED-4DB2-BD59-A6C34878D82A}">
                    <a16:rowId xmlns:a16="http://schemas.microsoft.com/office/drawing/2014/main" val="3383272276"/>
                  </a:ext>
                </a:extLst>
              </a:tr>
              <a:tr h="0">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1</a:t>
                      </a:r>
                      <a:r>
                        <a:rPr kumimoji="1" lang="ja-JP" altLang="en-US" sz="1000"/>
                        <a:t>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盾が出現する感じのイメージ。</a:t>
                      </a:r>
                      <a:r>
                        <a:rPr kumimoji="1" lang="en-US" altLang="ja-JP" sz="1000" b="1">
                          <a:solidFill>
                            <a:srgbClr val="FF0000"/>
                          </a:solidFill>
                        </a:rPr>
                        <a:t>NEW</a:t>
                      </a:r>
                      <a:endParaRPr kumimoji="1" lang="ja-JP" altLang="en-US" sz="1000" b="1">
                        <a:solidFill>
                          <a:srgbClr val="FF0000"/>
                        </a:solidFill>
                      </a:endParaRPr>
                    </a:p>
                  </a:txBody>
                  <a:tcPr/>
                </a:tc>
                <a:extLst>
                  <a:ext uri="{0D108BD9-81ED-4DB2-BD59-A6C34878D82A}">
                    <a16:rowId xmlns:a16="http://schemas.microsoft.com/office/drawing/2014/main" val="2233520159"/>
                  </a:ext>
                </a:extLst>
              </a:tr>
              <a:tr h="0">
                <a:tc>
                  <a:txBody>
                    <a:bodyPr/>
                    <a:lstStyle/>
                    <a:p>
                      <a:r>
                        <a:rPr kumimoji="1" lang="en-US" altLang="ja-JP" sz="1000"/>
                        <a:t>9</a:t>
                      </a:r>
                      <a:endParaRPr kumimoji="1" lang="ja-JP" altLang="en-US" sz="1000"/>
                    </a:p>
                  </a:txBody>
                  <a:tcPr/>
                </a:tc>
                <a:tc>
                  <a:txBody>
                    <a:bodyPr/>
                    <a:lstStyle/>
                    <a:p>
                      <a:r>
                        <a:rPr kumimoji="1" lang="ja-JP" altLang="en-US" sz="1000"/>
                        <a:t>解除系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かかっていたデバフ等を解除するための効果。</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何かがハジけ飛ぶようなイメージ。</a:t>
                      </a:r>
                    </a:p>
                  </a:txBody>
                  <a:tcPr/>
                </a:tc>
                <a:extLst>
                  <a:ext uri="{0D108BD9-81ED-4DB2-BD59-A6C34878D82A}">
                    <a16:rowId xmlns:a16="http://schemas.microsoft.com/office/drawing/2014/main" val="4133897488"/>
                  </a:ext>
                </a:extLst>
              </a:tr>
              <a:tr h="0">
                <a:tc>
                  <a:txBody>
                    <a:bodyPr/>
                    <a:lstStyle/>
                    <a:p>
                      <a:r>
                        <a:rPr kumimoji="1" lang="en-US" altLang="ja-JP" sz="1000"/>
                        <a:t>10</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鼻提灯が発生するイメージ。</a:t>
                      </a:r>
                    </a:p>
                  </a:txBody>
                  <a:tcPr/>
                </a:tc>
                <a:extLst>
                  <a:ext uri="{0D108BD9-81ED-4DB2-BD59-A6C34878D82A}">
                    <a16:rowId xmlns:a16="http://schemas.microsoft.com/office/drawing/2014/main" val="2423215348"/>
                  </a:ext>
                </a:extLst>
              </a:tr>
              <a:tr h="0">
                <a:tc>
                  <a:txBody>
                    <a:bodyPr/>
                    <a:lstStyle/>
                    <a:p>
                      <a:r>
                        <a:rPr kumimoji="1" lang="en-US" altLang="ja-JP" sz="1000"/>
                        <a:t>11</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紫色の汁が垂れてくるイメージ。</a:t>
                      </a:r>
                    </a:p>
                  </a:txBody>
                  <a:tcPr/>
                </a:tc>
                <a:extLst>
                  <a:ext uri="{0D108BD9-81ED-4DB2-BD59-A6C34878D82A}">
                    <a16:rowId xmlns:a16="http://schemas.microsoft.com/office/drawing/2014/main" val="2039631060"/>
                  </a:ext>
                </a:extLst>
              </a:tr>
              <a:tr h="0">
                <a:tc>
                  <a:txBody>
                    <a:bodyPr/>
                    <a:lstStyle/>
                    <a:p>
                      <a:r>
                        <a:rPr kumimoji="1" lang="en-US" altLang="ja-JP" sz="1000"/>
                        <a:t>12</a:t>
                      </a:r>
                      <a:endParaRPr kumimoji="1" lang="ja-JP" altLang="en-US" sz="1000"/>
                    </a:p>
                  </a:txBody>
                  <a:tcPr/>
                </a:tc>
                <a:tc>
                  <a:txBody>
                    <a:bodyPr/>
                    <a:lstStyle/>
                    <a:p>
                      <a:r>
                        <a:rPr kumimoji="1" lang="ja-JP" altLang="en-US" sz="1000"/>
                        <a:t>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緑色の汁が垂れてきて着地すると湯気が出て穴が開くイメージ。</a:t>
                      </a:r>
                    </a:p>
                  </a:txBody>
                  <a:tcPr/>
                </a:tc>
                <a:extLst>
                  <a:ext uri="{0D108BD9-81ED-4DB2-BD59-A6C34878D82A}">
                    <a16:rowId xmlns:a16="http://schemas.microsoft.com/office/drawing/2014/main" val="2809690234"/>
                  </a:ext>
                </a:extLst>
              </a:tr>
              <a:tr h="0">
                <a:tc>
                  <a:txBody>
                    <a:bodyPr/>
                    <a:lstStyle/>
                    <a:p>
                      <a:r>
                        <a:rPr kumimoji="1" lang="en-US" altLang="ja-JP" sz="1000"/>
                        <a:t>13</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電撃が走るようなイメージ。</a:t>
                      </a:r>
                    </a:p>
                  </a:txBody>
                  <a:tcPr/>
                </a:tc>
                <a:extLst>
                  <a:ext uri="{0D108BD9-81ED-4DB2-BD59-A6C34878D82A}">
                    <a16:rowId xmlns:a16="http://schemas.microsoft.com/office/drawing/2014/main" val="3786430799"/>
                  </a:ext>
                </a:extLst>
              </a:tr>
              <a:tr h="0">
                <a:tc>
                  <a:txBody>
                    <a:bodyPr/>
                    <a:lstStyle/>
                    <a:p>
                      <a:r>
                        <a:rPr kumimoji="1" lang="en-US" altLang="ja-JP" sz="1000"/>
                        <a:t>14</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デバフの協力版のイメージ。</a:t>
                      </a:r>
                    </a:p>
                  </a:txBody>
                  <a:tcPr/>
                </a:tc>
                <a:extLst>
                  <a:ext uri="{0D108BD9-81ED-4DB2-BD59-A6C34878D82A}">
                    <a16:rowId xmlns:a16="http://schemas.microsoft.com/office/drawing/2014/main" val="627285629"/>
                  </a:ext>
                </a:extLst>
              </a:tr>
            </a:tbl>
          </a:graphicData>
        </a:graphic>
      </p:graphicFrame>
      <p:sp>
        <p:nvSpPr>
          <p:cNvPr id="11" name="テキスト ボックス 10">
            <a:extLst>
              <a:ext uri="{FF2B5EF4-FFF2-40B4-BE49-F238E27FC236}">
                <a16:creationId xmlns:a16="http://schemas.microsoft.com/office/drawing/2014/main" id="{AFF70A9A-B167-4AFE-8B46-F137894CDD97}"/>
              </a:ext>
            </a:extLst>
          </p:cNvPr>
          <p:cNvSpPr txBox="1"/>
          <p:nvPr/>
        </p:nvSpPr>
        <p:spPr>
          <a:xfrm>
            <a:off x="6067811" y="2572873"/>
            <a:ext cx="2185214" cy="276999"/>
          </a:xfrm>
          <a:prstGeom prst="rect">
            <a:avLst/>
          </a:prstGeom>
          <a:noFill/>
        </p:spPr>
        <p:txBody>
          <a:bodyPr wrap="none" rtlCol="0">
            <a:spAutoFit/>
          </a:bodyPr>
          <a:lstStyle/>
          <a:p>
            <a:r>
              <a:rPr kumimoji="1" lang="ja-JP" altLang="en-US" sz="1200" b="1">
                <a:latin typeface="+mn-ea"/>
              </a:rPr>
              <a:t>○エフェクトの設定について</a:t>
            </a:r>
            <a:endParaRPr kumimoji="1" lang="en-US" altLang="ja-JP" sz="1200" b="1">
              <a:latin typeface="+mn-ea"/>
            </a:endParaRPr>
          </a:p>
        </p:txBody>
      </p:sp>
      <p:sp>
        <p:nvSpPr>
          <p:cNvPr id="12" name="テキスト ボックス 11">
            <a:extLst>
              <a:ext uri="{FF2B5EF4-FFF2-40B4-BE49-F238E27FC236}">
                <a16:creationId xmlns:a16="http://schemas.microsoft.com/office/drawing/2014/main" id="{7C1411FD-5F96-4EDA-AE2A-946E09738B01}"/>
              </a:ext>
            </a:extLst>
          </p:cNvPr>
          <p:cNvSpPr txBox="1"/>
          <p:nvPr/>
        </p:nvSpPr>
        <p:spPr>
          <a:xfrm>
            <a:off x="6230382" y="2861811"/>
            <a:ext cx="2749471" cy="553998"/>
          </a:xfrm>
          <a:prstGeom prst="rect">
            <a:avLst/>
          </a:prstGeom>
          <a:noFill/>
        </p:spPr>
        <p:txBody>
          <a:bodyPr wrap="none" rtlCol="0">
            <a:spAutoFit/>
          </a:bodyPr>
          <a:lstStyle/>
          <a:p>
            <a:r>
              <a:rPr kumimoji="1" lang="ja-JP" altLang="en-US" sz="1000">
                <a:latin typeface="+mn-ea"/>
              </a:rPr>
              <a:t>各効果がどのエフェクトを出すかについては</a:t>
            </a:r>
            <a:endParaRPr kumimoji="1" lang="en-US" altLang="ja-JP" sz="1000">
              <a:latin typeface="+mn-ea"/>
            </a:endParaRPr>
          </a:p>
          <a:p>
            <a:r>
              <a:rPr kumimoji="1" lang="ja-JP" altLang="en-US" sz="1000">
                <a:latin typeface="+mn-ea"/>
              </a:rPr>
              <a:t>効果リストなどで人力で設定していく。</a:t>
            </a:r>
            <a:endParaRPr kumimoji="1" lang="en-US" altLang="ja-JP" sz="1000">
              <a:latin typeface="+mn-ea"/>
            </a:endParaRPr>
          </a:p>
          <a:p>
            <a:r>
              <a:rPr kumimoji="1" lang="ja-JP" altLang="en-US" sz="1000">
                <a:latin typeface="+mn-ea"/>
              </a:rPr>
              <a:t>強・弱の区別においても同様に設定する。</a:t>
            </a:r>
            <a:endParaRPr kumimoji="1" lang="en-US" altLang="ja-JP" sz="1000">
              <a:latin typeface="+mn-ea"/>
            </a:endParaRPr>
          </a:p>
        </p:txBody>
      </p:sp>
    </p:spTree>
    <p:extLst>
      <p:ext uri="{BB962C8B-B14F-4D97-AF65-F5344CB8AC3E}">
        <p14:creationId xmlns:p14="http://schemas.microsoft.com/office/powerpoint/2010/main" val="4083811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65</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590796" y="546960"/>
            <a:ext cx="3275256" cy="276999"/>
          </a:xfrm>
          <a:prstGeom prst="rect">
            <a:avLst/>
          </a:prstGeom>
          <a:noFill/>
        </p:spPr>
        <p:txBody>
          <a:bodyPr wrap="none" rtlCol="0">
            <a:spAutoFit/>
          </a:bodyPr>
          <a:lstStyle/>
          <a:p>
            <a:r>
              <a:rPr kumimoji="1" lang="ja-JP" altLang="en-US" sz="1200" b="1"/>
              <a:t>○継続（効果中）エフェクト</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en-US" altLang="ja-JP" sz="1000" b="1">
              <a:solidFill>
                <a:srgbClr val="FF0000"/>
              </a:solidFill>
            </a:endParaRPr>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744620" y="829237"/>
            <a:ext cx="4160113" cy="861774"/>
          </a:xfrm>
          <a:prstGeom prst="rect">
            <a:avLst/>
          </a:prstGeom>
          <a:noFill/>
        </p:spPr>
        <p:txBody>
          <a:bodyPr wrap="none" rtlCol="0">
            <a:spAutoFit/>
          </a:bodyPr>
          <a:lstStyle/>
          <a:p>
            <a:r>
              <a:rPr kumimoji="1" lang="ja-JP" altLang="en-US" sz="1000">
                <a:latin typeface="+mn-ea"/>
              </a:rPr>
              <a:t>効果が発生した後、切れるまで継続的に表示されるもの。</a:t>
            </a:r>
            <a:endParaRPr kumimoji="1" lang="en-US" altLang="ja-JP" sz="1000">
              <a:latin typeface="+mn-ea"/>
            </a:endParaRPr>
          </a:p>
          <a:p>
            <a:r>
              <a:rPr kumimoji="1" lang="ja-JP" altLang="en-US" sz="1000">
                <a:latin typeface="+mn-ea"/>
              </a:rPr>
              <a:t>基本的に継続期間中はループ再生。</a:t>
            </a:r>
            <a:endParaRPr kumimoji="1" lang="en-US" altLang="ja-JP" sz="1000">
              <a:latin typeface="+mn-ea"/>
            </a:endParaRPr>
          </a:p>
          <a:p>
            <a:r>
              <a:rPr kumimoji="1" lang="ja-JP" altLang="en-US" sz="1000">
                <a:latin typeface="+mn-ea"/>
              </a:rPr>
              <a:t>複数の効果が発生している場合は、１ループごとに切り替えていく。</a:t>
            </a:r>
            <a:endParaRPr kumimoji="1" lang="en-US" altLang="ja-JP" sz="1000">
              <a:latin typeface="+mn-ea"/>
            </a:endParaRPr>
          </a:p>
          <a:p>
            <a:endParaRPr kumimoji="1" lang="en-US" altLang="ja-JP" sz="1000">
              <a:latin typeface="+mn-ea"/>
            </a:endParaRPr>
          </a:p>
          <a:p>
            <a:r>
              <a:rPr kumimoji="1" lang="ja-JP" altLang="en-US" sz="1000">
                <a:latin typeface="+mn-ea"/>
              </a:rPr>
              <a:t>エフェクトの数に関しては以下の通り。</a:t>
            </a:r>
            <a:endParaRPr kumimoji="1" lang="en-US" altLang="ja-JP" sz="1000">
              <a:latin typeface="+mn-ea"/>
            </a:endParaRPr>
          </a:p>
        </p:txBody>
      </p:sp>
      <p:sp>
        <p:nvSpPr>
          <p:cNvPr id="14" name="四角形: 角を丸くする 13">
            <a:extLst>
              <a:ext uri="{FF2B5EF4-FFF2-40B4-BE49-F238E27FC236}">
                <a16:creationId xmlns:a16="http://schemas.microsoft.com/office/drawing/2014/main" id="{4302148C-66DD-4535-8D4C-B31534D46C53}"/>
              </a:ext>
            </a:extLst>
          </p:cNvPr>
          <p:cNvSpPr/>
          <p:nvPr/>
        </p:nvSpPr>
        <p:spPr>
          <a:xfrm>
            <a:off x="5029200" y="1023719"/>
            <a:ext cx="2057400" cy="513404"/>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←のような話が打ち合わせ中</a:t>
            </a:r>
            <a:endParaRPr kumimoji="1" lang="en-US" altLang="ja-JP" sz="1000">
              <a:solidFill>
                <a:schemeClr val="tx1"/>
              </a:solidFill>
              <a:latin typeface="+mn-ea"/>
            </a:endParaRPr>
          </a:p>
          <a:p>
            <a:r>
              <a:rPr kumimoji="1" lang="ja-JP" altLang="en-US" sz="1000">
                <a:solidFill>
                  <a:schemeClr val="tx1"/>
                </a:solidFill>
                <a:latin typeface="+mn-ea"/>
              </a:rPr>
              <a:t>出ていた。</a:t>
            </a:r>
            <a:endParaRPr kumimoji="1" lang="en-US" altLang="ja-JP" sz="1000">
              <a:solidFill>
                <a:schemeClr val="tx1"/>
              </a:solidFill>
              <a:latin typeface="+mn-ea"/>
            </a:endParaRPr>
          </a:p>
        </p:txBody>
      </p:sp>
      <p:graphicFrame>
        <p:nvGraphicFramePr>
          <p:cNvPr id="15" name="表 2">
            <a:extLst>
              <a:ext uri="{FF2B5EF4-FFF2-40B4-BE49-F238E27FC236}">
                <a16:creationId xmlns:a16="http://schemas.microsoft.com/office/drawing/2014/main" id="{69794DFC-4712-41F0-91C1-6F679F578551}"/>
              </a:ext>
            </a:extLst>
          </p:cNvPr>
          <p:cNvGraphicFramePr>
            <a:graphicFrameLocks noGrp="1"/>
          </p:cNvGraphicFramePr>
          <p:nvPr>
            <p:extLst>
              <p:ext uri="{D42A27DB-BD31-4B8C-83A1-F6EECF244321}">
                <p14:modId xmlns:p14="http://schemas.microsoft.com/office/powerpoint/2010/main" val="2310069732"/>
              </p:ext>
            </p:extLst>
          </p:nvPr>
        </p:nvGraphicFramePr>
        <p:xfrm>
          <a:off x="778192" y="1804690"/>
          <a:ext cx="4615815" cy="170688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52805">
                  <a:extLst>
                    <a:ext uri="{9D8B030D-6E8A-4147-A177-3AD203B41FA5}">
                      <a16:colId xmlns:a16="http://schemas.microsoft.com/office/drawing/2014/main" val="2987430031"/>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ja-JP" altLang="en-US" sz="1000"/>
                        <a:t>リジェネ系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キラキラ系。</a:t>
                      </a:r>
                    </a:p>
                  </a:txBody>
                  <a:tcPr/>
                </a:tc>
                <a:extLst>
                  <a:ext uri="{0D108BD9-81ED-4DB2-BD59-A6C34878D82A}">
                    <a16:rowId xmlns:a16="http://schemas.microsoft.com/office/drawing/2014/main" val="3383272276"/>
                  </a:ext>
                </a:extLst>
              </a:tr>
              <a:tr h="0">
                <a:tc>
                  <a:txBody>
                    <a:bodyPr/>
                    <a:lstStyle/>
                    <a:p>
                      <a:r>
                        <a:rPr kumimoji="1" lang="en-US" altLang="ja-JP" sz="1000"/>
                        <a:t>2</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Zzzz</a:t>
                      </a:r>
                      <a:r>
                        <a:rPr kumimoji="1" lang="ja-JP" altLang="en-US" sz="1000"/>
                        <a:t>　みたいなイメージ。</a:t>
                      </a:r>
                    </a:p>
                  </a:txBody>
                  <a:tcPr/>
                </a:tc>
                <a:extLst>
                  <a:ext uri="{0D108BD9-81ED-4DB2-BD59-A6C34878D82A}">
                    <a16:rowId xmlns:a16="http://schemas.microsoft.com/office/drawing/2014/main" val="2423215348"/>
                  </a:ext>
                </a:extLst>
              </a:tr>
              <a:tr h="0">
                <a:tc>
                  <a:txBody>
                    <a:bodyPr/>
                    <a:lstStyle/>
                    <a:p>
                      <a:r>
                        <a:rPr kumimoji="1" lang="en-US" altLang="ja-JP" sz="1000"/>
                        <a:t>3</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紫色の泡が発生しては弾けるイメージ。</a:t>
                      </a:r>
                    </a:p>
                  </a:txBody>
                  <a:tcPr/>
                </a:tc>
                <a:extLst>
                  <a:ext uri="{0D108BD9-81ED-4DB2-BD59-A6C34878D82A}">
                    <a16:rowId xmlns:a16="http://schemas.microsoft.com/office/drawing/2014/main" val="2039631060"/>
                  </a:ext>
                </a:extLst>
              </a:tr>
              <a:tr h="0">
                <a:tc>
                  <a:txBody>
                    <a:bodyPr/>
                    <a:lstStyle/>
                    <a:p>
                      <a:r>
                        <a:rPr kumimoji="1" lang="en-US" altLang="ja-JP" sz="1000"/>
                        <a:t>4</a:t>
                      </a:r>
                      <a:endParaRPr kumimoji="1" lang="ja-JP" altLang="en-US" sz="1000"/>
                    </a:p>
                  </a:txBody>
                  <a:tcPr/>
                </a:tc>
                <a:tc>
                  <a:txBody>
                    <a:bodyPr/>
                    <a:lstStyle/>
                    <a:p>
                      <a:r>
                        <a:rPr kumimoji="1" lang="ja-JP" altLang="en-US" sz="1000"/>
                        <a:t>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緑色の水滴が落ちて湯気が出るイメージ。</a:t>
                      </a:r>
                    </a:p>
                  </a:txBody>
                  <a:tcPr/>
                </a:tc>
                <a:extLst>
                  <a:ext uri="{0D108BD9-81ED-4DB2-BD59-A6C34878D82A}">
                    <a16:rowId xmlns:a16="http://schemas.microsoft.com/office/drawing/2014/main" val="2694928663"/>
                  </a:ext>
                </a:extLst>
              </a:tr>
              <a:tr h="0">
                <a:tc>
                  <a:txBody>
                    <a:bodyPr/>
                    <a:lstStyle/>
                    <a:p>
                      <a:r>
                        <a:rPr kumimoji="1" lang="en-US" altLang="ja-JP" sz="1000"/>
                        <a:t>5</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しびれを表すイメージ。</a:t>
                      </a:r>
                    </a:p>
                  </a:txBody>
                  <a:tcPr/>
                </a:tc>
                <a:extLst>
                  <a:ext uri="{0D108BD9-81ED-4DB2-BD59-A6C34878D82A}">
                    <a16:rowId xmlns:a16="http://schemas.microsoft.com/office/drawing/2014/main" val="3786430799"/>
                  </a:ext>
                </a:extLst>
              </a:tr>
              <a:tr h="0">
                <a:tc>
                  <a:txBody>
                    <a:bodyPr/>
                    <a:lstStyle/>
                    <a:p>
                      <a:r>
                        <a:rPr kumimoji="1" lang="en-US" altLang="ja-JP" sz="1000"/>
                        <a:t>6</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デバフのループ的なイメージ。</a:t>
                      </a:r>
                    </a:p>
                  </a:txBody>
                  <a:tcPr/>
                </a:tc>
                <a:extLst>
                  <a:ext uri="{0D108BD9-81ED-4DB2-BD59-A6C34878D82A}">
                    <a16:rowId xmlns:a16="http://schemas.microsoft.com/office/drawing/2014/main" val="627285629"/>
                  </a:ext>
                </a:extLst>
              </a:tr>
            </a:tbl>
          </a:graphicData>
        </a:graphic>
      </p:graphicFrame>
    </p:spTree>
    <p:extLst>
      <p:ext uri="{BB962C8B-B14F-4D97-AF65-F5344CB8AC3E}">
        <p14:creationId xmlns:p14="http://schemas.microsoft.com/office/powerpoint/2010/main" val="1434998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66</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449436" cy="307777"/>
          </a:xfrm>
          <a:prstGeom prst="rect">
            <a:avLst/>
          </a:prstGeom>
          <a:noFill/>
        </p:spPr>
        <p:txBody>
          <a:bodyPr wrap="none" rtlCol="0">
            <a:spAutoFit/>
          </a:bodyPr>
          <a:lstStyle/>
          <a:p>
            <a:r>
              <a:rPr kumimoji="1" lang="ja-JP" altLang="en-US" sz="1400" b="1" dirty="0"/>
              <a:t>●</a:t>
            </a:r>
            <a:r>
              <a:rPr kumimoji="1" lang="ja-JP" altLang="en-US" sz="1400" b="1"/>
              <a:t>更新履歴</a:t>
            </a:r>
            <a:r>
              <a:rPr kumimoji="1" lang="en-US" altLang="ja-JP" sz="1400" b="1"/>
              <a:t>_old</a:t>
            </a:r>
            <a:endParaRPr kumimoji="1" lang="ja-JP" altLang="en-US" sz="1400" b="1" dirty="0"/>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4258804851"/>
              </p:ext>
            </p:extLst>
          </p:nvPr>
        </p:nvGraphicFramePr>
        <p:xfrm>
          <a:off x="599845" y="969361"/>
          <a:ext cx="6322378" cy="445008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43662922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・エフェクトの表示方法について記載（</a:t>
                      </a:r>
                      <a:r>
                        <a:rPr kumimoji="1" lang="en-US" altLang="ja-JP" sz="800"/>
                        <a:t>P.39</a:t>
                      </a:r>
                      <a:r>
                        <a:rPr kumimoji="1" lang="ja-JP" altLang="en-US" sz="800"/>
                        <a:t>）</a:t>
                      </a:r>
                      <a:endParaRPr kumimoji="1" lang="en-US" altLang="ja-JP" sz="800"/>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555264401"/>
                  </a:ext>
                </a:extLst>
              </a:tr>
              <a:tr h="0">
                <a:tc>
                  <a:txBody>
                    <a:bodyPr/>
                    <a:lstStyle/>
                    <a:p>
                      <a:r>
                        <a:rPr kumimoji="1" lang="en-US" altLang="ja-JP" sz="800">
                          <a:latin typeface="+mn-ea"/>
                          <a:ea typeface="+mn-ea"/>
                        </a:rPr>
                        <a:t>2020.2.6b</a:t>
                      </a:r>
                      <a:endParaRPr kumimoji="1" lang="ja-JP" altLang="en-US" sz="800" dirty="0">
                        <a:latin typeface="+mn-ea"/>
                        <a:ea typeface="+mn-ea"/>
                      </a:endParaRPr>
                    </a:p>
                  </a:txBody>
                  <a:tcPr/>
                </a:tc>
                <a:tc>
                  <a:txBody>
                    <a:bodyPr/>
                    <a:lstStyle/>
                    <a:p>
                      <a:r>
                        <a:rPr kumimoji="1" lang="ja-JP" altLang="en-US" sz="800">
                          <a:latin typeface="+mn-ea"/>
                          <a:ea typeface="+mn-ea"/>
                        </a:rPr>
                        <a:t>・やられ演出の際のエフェクトについて記載。（</a:t>
                      </a:r>
                      <a:r>
                        <a:rPr kumimoji="1" lang="en-US" altLang="ja-JP" sz="800">
                          <a:latin typeface="+mn-ea"/>
                          <a:ea typeface="+mn-ea"/>
                        </a:rPr>
                        <a:t>P.6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・バトルカメラ仕様と統合。（</a:t>
                      </a:r>
                      <a:r>
                        <a:rPr kumimoji="1" lang="en-US" altLang="ja-JP" sz="800">
                          <a:latin typeface="+mn-ea"/>
                          <a:ea typeface="+mn-ea"/>
                        </a:rPr>
                        <a:t>P.31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71197510"/>
                  </a:ext>
                </a:extLst>
              </a:tr>
              <a:tr h="0">
                <a:tc>
                  <a:txBody>
                    <a:bodyPr/>
                    <a:lstStyle/>
                    <a:p>
                      <a:r>
                        <a:rPr kumimoji="1" lang="en-US" altLang="ja-JP" sz="800">
                          <a:latin typeface="+mn-ea"/>
                          <a:ea typeface="+mn-ea"/>
                        </a:rPr>
                        <a:t>2020.2.8</a:t>
                      </a:r>
                      <a:endParaRPr kumimoji="1" lang="ja-JP" altLang="en-US" sz="800" dirty="0">
                        <a:latin typeface="+mn-ea"/>
                        <a:ea typeface="+mn-ea"/>
                      </a:endParaRPr>
                    </a:p>
                  </a:txBody>
                  <a:tcPr/>
                </a:tc>
                <a:tc>
                  <a:txBody>
                    <a:bodyPr/>
                    <a:lstStyle/>
                    <a:p>
                      <a:r>
                        <a:rPr kumimoji="1" lang="ja-JP" altLang="en-US" sz="800">
                          <a:latin typeface="+mn-ea"/>
                          <a:ea typeface="+mn-ea"/>
                        </a:rPr>
                        <a:t>・勝利演出時の</a:t>
                      </a:r>
                      <a:r>
                        <a:rPr kumimoji="1" lang="en-US" altLang="ja-JP" sz="800">
                          <a:latin typeface="+mn-ea"/>
                          <a:ea typeface="+mn-ea"/>
                        </a:rPr>
                        <a:t>TR</a:t>
                      </a:r>
                      <a:r>
                        <a:rPr kumimoji="1" lang="ja-JP" altLang="en-US" sz="800">
                          <a:latin typeface="+mn-ea"/>
                          <a:ea typeface="+mn-ea"/>
                        </a:rPr>
                        <a:t>衣装削除、</a:t>
                      </a:r>
                      <a:r>
                        <a:rPr kumimoji="1" lang="en-US" altLang="ja-JP" sz="800">
                          <a:latin typeface="+mn-ea"/>
                          <a:ea typeface="+mn-ea"/>
                        </a:rPr>
                        <a:t>MVP</a:t>
                      </a:r>
                      <a:r>
                        <a:rPr kumimoji="1" lang="ja-JP" altLang="en-US" sz="800">
                          <a:latin typeface="+mn-ea"/>
                          <a:ea typeface="+mn-ea"/>
                        </a:rPr>
                        <a:t>の演出修正。（</a:t>
                      </a:r>
                      <a:r>
                        <a:rPr kumimoji="1" lang="en-US" altLang="ja-JP" sz="800">
                          <a:latin typeface="+mn-ea"/>
                          <a:ea typeface="+mn-ea"/>
                        </a:rPr>
                        <a:t>P.6</a:t>
                      </a:r>
                      <a:r>
                        <a:rPr kumimoji="1" lang="ja-JP" altLang="en-US" sz="800">
                          <a:latin typeface="+mn-ea"/>
                          <a:ea typeface="+mn-ea"/>
                        </a:rPr>
                        <a:t>～</a:t>
                      </a:r>
                      <a:r>
                        <a:rPr kumimoji="1" lang="en-US" altLang="ja-JP" sz="800">
                          <a:latin typeface="+mn-ea"/>
                          <a:ea typeface="+mn-ea"/>
                        </a:rPr>
                        <a:t>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903031207"/>
                  </a:ext>
                </a:extLst>
              </a:tr>
              <a:tr h="0">
                <a:tc>
                  <a:txBody>
                    <a:bodyPr/>
                    <a:lstStyle/>
                    <a:p>
                      <a:r>
                        <a:rPr kumimoji="1" lang="en-US" altLang="ja-JP" sz="800">
                          <a:latin typeface="+mn-ea"/>
                          <a:ea typeface="+mn-ea"/>
                        </a:rPr>
                        <a:t>2020.2.12</a:t>
                      </a:r>
                      <a:endParaRPr kumimoji="1" lang="ja-JP" altLang="en-US" sz="800" dirty="0">
                        <a:latin typeface="+mn-ea"/>
                        <a:ea typeface="+mn-ea"/>
                      </a:endParaRPr>
                    </a:p>
                  </a:txBody>
                  <a:tcPr/>
                </a:tc>
                <a:tc>
                  <a:txBody>
                    <a:bodyPr/>
                    <a:lstStyle/>
                    <a:p>
                      <a:r>
                        <a:rPr kumimoji="1" lang="ja-JP" altLang="en-US" sz="800">
                          <a:latin typeface="+mn-ea"/>
                          <a:ea typeface="+mn-ea"/>
                        </a:rPr>
                        <a:t>・画面フロー修正（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・バトル画面更新。（</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・バトルキャラ詳細画面更新。（</a:t>
                      </a:r>
                      <a:r>
                        <a:rPr kumimoji="1" lang="en-US" altLang="ja-JP" sz="800">
                          <a:latin typeface="+mn-ea"/>
                          <a:ea typeface="+mn-ea"/>
                        </a:rPr>
                        <a:t>P.28</a:t>
                      </a:r>
                      <a:r>
                        <a:rPr kumimoji="1" lang="ja-JP" altLang="en-US" sz="800">
                          <a:latin typeface="+mn-ea"/>
                          <a:ea typeface="+mn-ea"/>
                        </a:rPr>
                        <a:t>～</a:t>
                      </a:r>
                      <a:r>
                        <a:rPr kumimoji="1" lang="en-US" altLang="ja-JP" sz="800">
                          <a:latin typeface="+mn-ea"/>
                          <a:ea typeface="+mn-ea"/>
                        </a:rPr>
                        <a:t>29</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・キャラ情報作成。（</a:t>
                      </a:r>
                      <a:r>
                        <a:rPr kumimoji="1" lang="en-US" altLang="ja-JP" sz="800">
                          <a:latin typeface="+mn-ea"/>
                          <a:ea typeface="+mn-ea"/>
                        </a:rPr>
                        <a:t>P.31</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・選択中</a:t>
                      </a:r>
                      <a:r>
                        <a:rPr kumimoji="1" lang="en-US" altLang="ja-JP" sz="800">
                          <a:latin typeface="+mn-ea"/>
                          <a:ea typeface="+mn-ea"/>
                        </a:rPr>
                        <a:t>TR</a:t>
                      </a:r>
                      <a:r>
                        <a:rPr kumimoji="1" lang="ja-JP" altLang="en-US" sz="800">
                          <a:latin typeface="+mn-ea"/>
                          <a:ea typeface="+mn-ea"/>
                        </a:rPr>
                        <a:t>情報作成。（</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173906818"/>
                  </a:ext>
                </a:extLst>
              </a:tr>
              <a:tr h="0">
                <a:tc>
                  <a:txBody>
                    <a:bodyPr/>
                    <a:lstStyle/>
                    <a:p>
                      <a:r>
                        <a:rPr kumimoji="1" lang="en-US" altLang="ja-JP" sz="800">
                          <a:latin typeface="+mn-ea"/>
                          <a:ea typeface="+mn-ea"/>
                        </a:rPr>
                        <a:t>2020.2.12b</a:t>
                      </a:r>
                      <a:endParaRPr kumimoji="1" lang="ja-JP" altLang="en-US" sz="800" dirty="0">
                        <a:latin typeface="+mn-ea"/>
                        <a:ea typeface="+mn-ea"/>
                      </a:endParaRPr>
                    </a:p>
                  </a:txBody>
                  <a:tcPr/>
                </a:tc>
                <a:tc>
                  <a:txBody>
                    <a:bodyPr/>
                    <a:lstStyle/>
                    <a:p>
                      <a:r>
                        <a:rPr kumimoji="1" lang="ja-JP" altLang="en-US" sz="800">
                          <a:latin typeface="+mn-ea"/>
                          <a:ea typeface="+mn-ea"/>
                        </a:rPr>
                        <a:t>・固定カメラ切替について追記。（</a:t>
                      </a:r>
                      <a:r>
                        <a:rPr kumimoji="1" lang="en-US" altLang="ja-JP" sz="800">
                          <a:latin typeface="+mn-ea"/>
                          <a:ea typeface="+mn-ea"/>
                        </a:rPr>
                        <a:t>P.</a:t>
                      </a:r>
                      <a:r>
                        <a:rPr kumimoji="1" lang="en-US" altLang="ja-JP" sz="800" strike="sngStrike">
                          <a:latin typeface="+mn-ea"/>
                          <a:ea typeface="+mn-ea"/>
                        </a:rPr>
                        <a:t>37</a:t>
                      </a:r>
                      <a:r>
                        <a:rPr kumimoji="1" lang="ja-JP" altLang="en-US" sz="800">
                          <a:latin typeface="+mn-ea"/>
                          <a:ea typeface="+mn-ea"/>
                        </a:rPr>
                        <a:t>→</a:t>
                      </a:r>
                      <a:r>
                        <a:rPr kumimoji="1" lang="en-US" altLang="ja-JP" sz="800">
                          <a:latin typeface="+mn-ea"/>
                          <a:ea typeface="+mn-ea"/>
                        </a:rPr>
                        <a:t>49</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799642401"/>
                  </a:ext>
                </a:extLst>
              </a:tr>
              <a:tr h="0">
                <a:tc>
                  <a:txBody>
                    <a:bodyPr/>
                    <a:lstStyle/>
                    <a:p>
                      <a:r>
                        <a:rPr kumimoji="1" lang="en-US" altLang="ja-JP" sz="800">
                          <a:latin typeface="+mn-ea"/>
                          <a:ea typeface="+mn-ea"/>
                        </a:rPr>
                        <a:t>2020.2.12c</a:t>
                      </a:r>
                      <a:endParaRPr kumimoji="1" lang="ja-JP" altLang="en-US" sz="800" dirty="0">
                        <a:latin typeface="+mn-ea"/>
                        <a:ea typeface="+mn-ea"/>
                      </a:endParaRPr>
                    </a:p>
                  </a:txBody>
                  <a:tcPr/>
                </a:tc>
                <a:tc>
                  <a:txBody>
                    <a:bodyPr/>
                    <a:lstStyle/>
                    <a:p>
                      <a:r>
                        <a:rPr kumimoji="1" lang="ja-JP" altLang="en-US" sz="800">
                          <a:latin typeface="+mn-ea"/>
                          <a:ea typeface="+mn-ea"/>
                        </a:rPr>
                        <a:t>・バトルメニュー仕様統合（</a:t>
                      </a:r>
                      <a:r>
                        <a:rPr kumimoji="1" lang="en-US" altLang="ja-JP" sz="800" dirty="0">
                          <a:latin typeface="+mn-ea"/>
                          <a:ea typeface="+mn-ea"/>
                        </a:rPr>
                        <a:t>P.34</a:t>
                      </a:r>
                      <a:r>
                        <a:rPr kumimoji="1" lang="ja-JP" altLang="en-US" sz="800">
                          <a:latin typeface="+mn-ea"/>
                          <a:ea typeface="+mn-ea"/>
                        </a:rPr>
                        <a:t>～</a:t>
                      </a:r>
                      <a:r>
                        <a:rPr kumimoji="1" lang="en-US" altLang="ja-JP" sz="800" dirty="0">
                          <a:latin typeface="+mn-ea"/>
                          <a:ea typeface="+mn-ea"/>
                        </a:rPr>
                        <a:t>45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　　→</a:t>
                      </a:r>
                      <a:r>
                        <a:rPr kumimoji="1" lang="en-US" altLang="ja-JP" sz="800" dirty="0">
                          <a:latin typeface="+mn-ea"/>
                          <a:ea typeface="+mn-ea"/>
                        </a:rPr>
                        <a:t>0212</a:t>
                      </a:r>
                      <a:r>
                        <a:rPr kumimoji="1" lang="ja-JP" altLang="en-US" sz="800">
                          <a:latin typeface="+mn-ea"/>
                          <a:ea typeface="+mn-ea"/>
                        </a:rPr>
                        <a:t>：</a:t>
                      </a:r>
                      <a:r>
                        <a:rPr kumimoji="1" lang="ja-JP" altLang="en-US" sz="800"/>
                        <a:t>サウンドの段階の記載を修正。（</a:t>
                      </a:r>
                      <a:r>
                        <a:rPr kumimoji="1" lang="en-US" altLang="ja-JP" sz="800" dirty="0"/>
                        <a:t>P.41</a:t>
                      </a:r>
                      <a:r>
                        <a:rPr kumimoji="1" lang="ja-JP" altLang="en-US" sz="800"/>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773541524"/>
                  </a:ext>
                </a:extLst>
              </a:tr>
              <a:tr h="0">
                <a:tc>
                  <a:txBody>
                    <a:bodyPr/>
                    <a:lstStyle/>
                    <a:p>
                      <a:r>
                        <a:rPr kumimoji="1" lang="en-US" altLang="ja-JP" sz="800" dirty="0">
                          <a:latin typeface="+mn-ea"/>
                          <a:ea typeface="+mn-ea"/>
                        </a:rPr>
                        <a:t>2020.2.14</a:t>
                      </a:r>
                    </a:p>
                  </a:txBody>
                  <a:tcPr/>
                </a:tc>
                <a:tc>
                  <a:txBody>
                    <a:bodyPr/>
                    <a:lstStyle/>
                    <a:p>
                      <a:r>
                        <a:rPr kumimoji="1" lang="ja-JP" altLang="en-US" sz="800">
                          <a:latin typeface="+mn-ea"/>
                          <a:ea typeface="+mn-ea"/>
                        </a:rPr>
                        <a:t>・追加</a:t>
                      </a:r>
                      <a:r>
                        <a:rPr kumimoji="1" lang="en-US" altLang="ja-JP" sz="800" dirty="0">
                          <a:latin typeface="+mn-ea"/>
                          <a:ea typeface="+mn-ea"/>
                        </a:rPr>
                        <a:t>HP</a:t>
                      </a:r>
                      <a:r>
                        <a:rPr kumimoji="1" lang="ja-JP" altLang="en-US" sz="800">
                          <a:latin typeface="+mn-ea"/>
                          <a:ea typeface="+mn-ea"/>
                        </a:rPr>
                        <a:t>のバーについて記載。（</a:t>
                      </a:r>
                      <a:r>
                        <a:rPr kumimoji="1" lang="en-US" altLang="ja-JP" sz="800" dirty="0">
                          <a:latin typeface="+mn-ea"/>
                          <a:ea typeface="+mn-ea"/>
                        </a:rPr>
                        <a:t>P.25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・音量の初期値について記載修正。（</a:t>
                      </a:r>
                      <a:r>
                        <a:rPr kumimoji="1" lang="en-US" altLang="ja-JP" sz="800" dirty="0">
                          <a:latin typeface="+mn-ea"/>
                          <a:ea typeface="+mn-ea"/>
                        </a:rPr>
                        <a:t>P.41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143145508"/>
                  </a:ext>
                </a:extLst>
              </a:tr>
              <a:tr h="0">
                <a:tc>
                  <a:txBody>
                    <a:bodyPr/>
                    <a:lstStyle/>
                    <a:p>
                      <a:r>
                        <a:rPr kumimoji="1" lang="en-US" altLang="ja-JP" sz="800">
                          <a:latin typeface="+mn-ea"/>
                          <a:ea typeface="+mn-ea"/>
                        </a:rPr>
                        <a:t>2020.2.17</a:t>
                      </a:r>
                      <a:endParaRPr kumimoji="1" lang="en-US" altLang="ja-JP" sz="800" dirty="0">
                        <a:latin typeface="+mn-ea"/>
                        <a:ea typeface="+mn-ea"/>
                      </a:endParaRPr>
                    </a:p>
                  </a:txBody>
                  <a:tcPr/>
                </a:tc>
                <a:tc>
                  <a:txBody>
                    <a:bodyPr/>
                    <a:lstStyle/>
                    <a:p>
                      <a:r>
                        <a:rPr kumimoji="1" lang="ja-JP" altLang="en-US" sz="800">
                          <a:latin typeface="+mn-ea"/>
                          <a:ea typeface="+mn-ea"/>
                        </a:rPr>
                        <a:t>・バトル画面の</a:t>
                      </a:r>
                      <a:r>
                        <a:rPr kumimoji="1" lang="en-US" altLang="ja-JP" sz="800">
                          <a:latin typeface="+mn-ea"/>
                          <a:ea typeface="+mn-ea"/>
                        </a:rPr>
                        <a:t>ID0</a:t>
                      </a:r>
                      <a:r>
                        <a:rPr kumimoji="1" lang="ja-JP" altLang="en-US" sz="800">
                          <a:latin typeface="+mn-ea"/>
                          <a:ea typeface="+mn-ea"/>
                        </a:rPr>
                        <a:t>**軽の</a:t>
                      </a:r>
                      <a:r>
                        <a:rPr kumimoji="1" lang="en-US" altLang="ja-JP" sz="800">
                          <a:latin typeface="+mn-ea"/>
                          <a:ea typeface="+mn-ea"/>
                        </a:rPr>
                        <a:t>ID</a:t>
                      </a:r>
                      <a:r>
                        <a:rPr kumimoji="1" lang="ja-JP" altLang="en-US" sz="800">
                          <a:latin typeface="+mn-ea"/>
                          <a:ea typeface="+mn-ea"/>
                        </a:rPr>
                        <a:t>を</a:t>
                      </a:r>
                      <a:r>
                        <a:rPr kumimoji="1" lang="en-US" altLang="ja-JP" sz="800">
                          <a:latin typeface="+mn-ea"/>
                          <a:ea typeface="+mn-ea"/>
                        </a:rPr>
                        <a:t>1**</a:t>
                      </a:r>
                      <a:r>
                        <a:rPr kumimoji="1" lang="ja-JP" altLang="en-US" sz="800">
                          <a:latin typeface="+mn-ea"/>
                          <a:ea typeface="+mn-ea"/>
                        </a:rPr>
                        <a:t>に修正。</a:t>
                      </a:r>
                      <a:endParaRPr kumimoji="1" lang="en-US" altLang="ja-JP" sz="800" dirty="0">
                        <a:latin typeface="+mn-ea"/>
                        <a:ea typeface="+mn-ea"/>
                      </a:endParaRPr>
                    </a:p>
                  </a:txBody>
                  <a:tcPr/>
                </a:tc>
                <a:tc>
                  <a:txBody>
                    <a:bodyPr/>
                    <a:lstStyle/>
                    <a:p>
                      <a:r>
                        <a:rPr kumimoji="1" lang="en-US" altLang="ja-JP" sz="800">
                          <a:latin typeface="+mn-ea"/>
                          <a:ea typeface="+mn-ea"/>
                        </a:rPr>
                        <a:t>【GP01】</a:t>
                      </a:r>
                      <a:r>
                        <a:rPr kumimoji="1" lang="ja-JP" altLang="en-US" sz="800">
                          <a:latin typeface="+mn-ea"/>
                          <a:ea typeface="+mn-ea"/>
                        </a:rPr>
                        <a:t>画面</a:t>
                      </a:r>
                      <a:r>
                        <a:rPr kumimoji="1" lang="en-US" altLang="ja-JP" sz="800">
                          <a:latin typeface="+mn-ea"/>
                          <a:ea typeface="+mn-ea"/>
                        </a:rPr>
                        <a:t>ID_20200217.xlsx</a:t>
                      </a:r>
                      <a:r>
                        <a:rPr kumimoji="1" lang="ja-JP" altLang="en-US" sz="800">
                          <a:latin typeface="+mn-ea"/>
                          <a:ea typeface="+mn-ea"/>
                        </a:rPr>
                        <a:t>も修正</a:t>
                      </a:r>
                      <a:endParaRPr kumimoji="1" lang="en-US" altLang="ja-JP" sz="800">
                        <a:latin typeface="+mn-ea"/>
                        <a:ea typeface="+mn-ea"/>
                      </a:endParaRPr>
                    </a:p>
                  </a:txBody>
                  <a:tcPr/>
                </a:tc>
                <a:extLst>
                  <a:ext uri="{0D108BD9-81ED-4DB2-BD59-A6C34878D82A}">
                    <a16:rowId xmlns:a16="http://schemas.microsoft.com/office/drawing/2014/main" val="1619384402"/>
                  </a:ext>
                </a:extLst>
              </a:tr>
            </a:tbl>
          </a:graphicData>
        </a:graphic>
      </p:graphicFrame>
    </p:spTree>
    <p:extLst>
      <p:ext uri="{BB962C8B-B14F-4D97-AF65-F5344CB8AC3E}">
        <p14:creationId xmlns:p14="http://schemas.microsoft.com/office/powerpoint/2010/main" val="282187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2064989"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を獲得した際は、前ページの勝利後、下記のカットを追加で再生する。</a:t>
            </a:r>
            <a:endParaRPr lang="en-US" altLang="ja-JP" dirty="0"/>
          </a:p>
        </p:txBody>
      </p:sp>
      <p:grpSp>
        <p:nvGrpSpPr>
          <p:cNvPr id="2" name="グループ化 1">
            <a:extLst>
              <a:ext uri="{FF2B5EF4-FFF2-40B4-BE49-F238E27FC236}">
                <a16:creationId xmlns:a16="http://schemas.microsoft.com/office/drawing/2014/main" id="{211202E2-46EE-49D9-B061-57E8730BA342}"/>
              </a:ext>
            </a:extLst>
          </p:cNvPr>
          <p:cNvGrpSpPr/>
          <p:nvPr/>
        </p:nvGrpSpPr>
        <p:grpSpPr>
          <a:xfrm>
            <a:off x="616038" y="1286664"/>
            <a:ext cx="1854024" cy="3236376"/>
            <a:chOff x="2589076" y="1286664"/>
            <a:chExt cx="1854024" cy="3236376"/>
          </a:xfrm>
        </p:grpSpPr>
        <p:pic>
          <p:nvPicPr>
            <p:cNvPr id="23" name="図 22">
              <a:extLst>
                <a:ext uri="{FF2B5EF4-FFF2-40B4-BE49-F238E27FC236}">
                  <a16:creationId xmlns:a16="http://schemas.microsoft.com/office/drawing/2014/main" id="{26861382-497E-4684-BECA-878099F9945D}"/>
                </a:ext>
              </a:extLst>
            </p:cNvPr>
            <p:cNvPicPr>
              <a:picLocks noChangeAspect="1"/>
            </p:cNvPicPr>
            <p:nvPr/>
          </p:nvPicPr>
          <p:blipFill>
            <a:blip r:embed="rId2"/>
            <a:stretch>
              <a:fillRect/>
            </a:stretch>
          </p:blipFill>
          <p:spPr>
            <a:xfrm>
              <a:off x="2868302" y="1286664"/>
              <a:ext cx="1574798" cy="2794911"/>
            </a:xfrm>
            <a:prstGeom prst="rect">
              <a:avLst/>
            </a:prstGeom>
          </p:spPr>
        </p:pic>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592431"/>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2.xml><?xml version="1.0" encoding="utf-8"?>
<ds:datastoreItem xmlns:ds="http://schemas.openxmlformats.org/officeDocument/2006/customXml" ds:itemID="{DC1FB9E8-7123-4EB3-8C40-64E3F1E6F14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0296febf-2773-4faf-ae76-6dee2362d0db"/>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5607</TotalTime>
  <Words>12607</Words>
  <Application>Microsoft Office PowerPoint</Application>
  <PresentationFormat>画面に合わせる (4:3)</PresentationFormat>
  <Paragraphs>1946</Paragraphs>
  <Slides>66</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66</vt:i4>
      </vt:variant>
    </vt:vector>
  </HeadingPairs>
  <TitlesOfParts>
    <vt:vector size="75" baseType="lpstr">
      <vt:lpstr>HG明朝E</vt:lpstr>
      <vt:lpstr>GavadonUltraKt</vt:lpstr>
      <vt:lpstr>HGS創英ﾌﾟﾚｾﾞﾝｽEB</vt:lpstr>
      <vt:lpstr>游ゴシック</vt:lpstr>
      <vt:lpstr>Arial Black</vt:lpstr>
      <vt:lpstr>メイリオ</vt:lpstr>
      <vt:lpstr>Arial</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243</cp:revision>
  <dcterms:created xsi:type="dcterms:W3CDTF">2019-06-27T02:30:15Z</dcterms:created>
  <dcterms:modified xsi:type="dcterms:W3CDTF">2020-03-06T06:06:15Z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